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6"/>
  </p:notesMasterIdLst>
  <p:handoutMasterIdLst>
    <p:handoutMasterId r:id="rId27"/>
  </p:handoutMasterIdLst>
  <p:sldIdLst>
    <p:sldId id="256" r:id="rId2"/>
    <p:sldId id="272" r:id="rId3"/>
    <p:sldId id="258" r:id="rId4"/>
    <p:sldId id="259" r:id="rId5"/>
    <p:sldId id="277" r:id="rId6"/>
    <p:sldId id="260" r:id="rId7"/>
    <p:sldId id="275" r:id="rId8"/>
    <p:sldId id="278" r:id="rId9"/>
    <p:sldId id="283" r:id="rId10"/>
    <p:sldId id="264" r:id="rId11"/>
    <p:sldId id="281" r:id="rId12"/>
    <p:sldId id="261" r:id="rId13"/>
    <p:sldId id="282" r:id="rId14"/>
    <p:sldId id="262" r:id="rId15"/>
    <p:sldId id="263" r:id="rId16"/>
    <p:sldId id="284" r:id="rId17"/>
    <p:sldId id="285" r:id="rId18"/>
    <p:sldId id="280" r:id="rId19"/>
    <p:sldId id="267" r:id="rId20"/>
    <p:sldId id="268" r:id="rId21"/>
    <p:sldId id="274" r:id="rId22"/>
    <p:sldId id="276" r:id="rId23"/>
    <p:sldId id="271" r:id="rId24"/>
    <p:sldId id="273" r:id="rId25"/>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CDCF0"/>
    <a:srgbClr val="E2F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123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16D60983-1110-4861-87AC-597BC886BFA1}" type="datetimeFigureOut">
              <a:rPr kumimoji="1" lang="ja-JP" altLang="en-US" smtClean="0"/>
              <a:t>2018/2/15</a:t>
            </a:fld>
            <a:endParaRPr kumimoji="1" lang="ja-JP" altLang="en-US"/>
          </a:p>
        </p:txBody>
      </p:sp>
      <p:sp>
        <p:nvSpPr>
          <p:cNvPr id="4" name="フッター プレースホルダー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2159D895-652E-4203-B9AA-999C83A3BA13}" type="slidenum">
              <a:rPr kumimoji="1" lang="ja-JP" altLang="en-US" smtClean="0"/>
              <a:t>‹#›</a:t>
            </a:fld>
            <a:endParaRPr kumimoji="1" lang="ja-JP" altLang="en-US"/>
          </a:p>
        </p:txBody>
      </p:sp>
    </p:spTree>
    <p:extLst>
      <p:ext uri="{BB962C8B-B14F-4D97-AF65-F5344CB8AC3E}">
        <p14:creationId xmlns:p14="http://schemas.microsoft.com/office/powerpoint/2010/main" val="2900151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B6DD73C-23DC-46F5-ADA4-C7A84435D355}" type="datetimeFigureOut">
              <a:rPr kumimoji="1" lang="ja-JP" altLang="en-US" smtClean="0"/>
              <a:t>2018/2/15</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C137E47-8DD7-42AA-A586-BA4546761CCC}" type="slidenum">
              <a:rPr kumimoji="1" lang="ja-JP" altLang="en-US" smtClean="0"/>
              <a:t>‹#›</a:t>
            </a:fld>
            <a:endParaRPr kumimoji="1" lang="ja-JP" altLang="en-US"/>
          </a:p>
        </p:txBody>
      </p:sp>
    </p:spTree>
    <p:extLst>
      <p:ext uri="{BB962C8B-B14F-4D97-AF65-F5344CB8AC3E}">
        <p14:creationId xmlns:p14="http://schemas.microsoft.com/office/powerpoint/2010/main" val="34068130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零戦とは日本海軍の戦闘機であり太平洋戦争初期のころは世界最高水準の戦闘機で航続距離が長く軽快で運動性能に富んでいた</a:t>
            </a:r>
            <a:r>
              <a:rPr kumimoji="1" lang="en-US" altLang="ja-JP" dirty="0" smtClean="0"/>
              <a:t>.</a:t>
            </a:r>
          </a:p>
          <a:p>
            <a:r>
              <a:rPr kumimoji="1" lang="ja-JP" altLang="en-US" dirty="0" smtClean="0"/>
              <a:t>グラマンはアメリカの航空会社のグラマン社で製造した第二次世界大戦中アメリカ海軍の主力戦闘機</a:t>
            </a:r>
            <a:r>
              <a:rPr kumimoji="1" lang="en-US" altLang="ja-JP" dirty="0" smtClean="0"/>
              <a:t>.</a:t>
            </a:r>
          </a:p>
          <a:p>
            <a:r>
              <a:rPr kumimoji="1" lang="ja-JP" altLang="en-US" dirty="0" smtClean="0"/>
              <a:t>良好な運動性能・急降下性能を有していた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C137E47-8DD7-42AA-A586-BA4546761CCC}" type="slidenum">
              <a:rPr kumimoji="1" lang="ja-JP" altLang="en-US" smtClean="0"/>
              <a:t>6</a:t>
            </a:fld>
            <a:endParaRPr kumimoji="1" lang="ja-JP" altLang="en-US"/>
          </a:p>
        </p:txBody>
      </p:sp>
    </p:spTree>
    <p:extLst>
      <p:ext uri="{BB962C8B-B14F-4D97-AF65-F5344CB8AC3E}">
        <p14:creationId xmlns:p14="http://schemas.microsoft.com/office/powerpoint/2010/main" val="2595894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54F330-563D-420E-97CA-95431BF177EE}" type="datetime1">
              <a:rPr kumimoji="1" lang="ja-JP" altLang="en-US" smtClean="0"/>
              <a:t>2018/2/15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000">
                <a:solidFill>
                  <a:schemeClr val="bg1"/>
                </a:solidFill>
              </a:defRPr>
            </a:lvl1pPr>
          </a:lstStyle>
          <a:p>
            <a:r>
              <a:rPr lang="en-US" altLang="ja-JP" dirty="0" smtClean="0"/>
              <a:t>20</a:t>
            </a:r>
            <a:endParaRPr lang="ja-JP" altLang="en-US" dirty="0"/>
          </a:p>
        </p:txBody>
      </p:sp>
    </p:spTree>
    <p:extLst>
      <p:ext uri="{BB962C8B-B14F-4D97-AF65-F5344CB8AC3E}">
        <p14:creationId xmlns:p14="http://schemas.microsoft.com/office/powerpoint/2010/main" val="31071752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151DA36-DF15-4938-B6FD-77D68DB9F897}"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6603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C29AB42-29CB-4642-8C6B-9096FDB2D3B2}"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4220047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50B3918-2638-4FD1-AC84-0F212A05ACC3}"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860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20EC26B1-8138-48A1-A4F1-A126FD1AA79C}"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369920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4255621C-A3DA-4041-B714-9BB3AFA2FE91}" type="datetime1">
              <a:rPr kumimoji="1" lang="ja-JP" altLang="en-US" smtClean="0"/>
              <a:t>2018/2/15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3226879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BF017A85-66FD-45ED-873F-8F935C705731}" type="datetime1">
              <a:rPr kumimoji="1" lang="ja-JP" altLang="en-US" smtClean="0"/>
              <a:t>2018/2/15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747381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57B25AAF-3191-4C53-B1AC-7BE3E81EBD67}" type="datetime1">
              <a:rPr kumimoji="1" lang="ja-JP" altLang="en-US" smtClean="0"/>
              <a:t>2018/2/15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726205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0F433D7-F9C2-4967-9CAC-C2772E91F3DE}" type="datetime1">
              <a:rPr kumimoji="1" lang="ja-JP" altLang="en-US" smtClean="0"/>
              <a:t>2018/2/15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398377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10AE601-3FDE-4B98-96DF-6EF1EDCE99B2}" type="datetime1">
              <a:rPr kumimoji="1" lang="ja-JP" altLang="en-US" smtClean="0"/>
              <a:t>2018/2/15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000">
                <a:solidFill>
                  <a:schemeClr val="bg1"/>
                </a:solidFill>
              </a:defRPr>
            </a:lvl1pPr>
          </a:lstStyle>
          <a:p>
            <a:fld id="{48F69794-196F-4958-868C-1DE37E8AF893}" type="slidenum">
              <a:rPr lang="ja-JP" altLang="en-US" smtClean="0"/>
              <a:pPr/>
              <a:t>‹#›</a:t>
            </a:fld>
            <a:endParaRPr lang="ja-JP" altLang="en-US" dirty="0"/>
          </a:p>
        </p:txBody>
      </p:sp>
    </p:spTree>
    <p:extLst>
      <p:ext uri="{BB962C8B-B14F-4D97-AF65-F5344CB8AC3E}">
        <p14:creationId xmlns:p14="http://schemas.microsoft.com/office/powerpoint/2010/main" val="1263834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F8ACF9-2268-44FF-A58C-E7465293AE4F}" type="datetime1">
              <a:rPr kumimoji="1" lang="ja-JP" altLang="en-US" smtClean="0"/>
              <a:t>2018/2/15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000">
                <a:solidFill>
                  <a:schemeClr val="bg1"/>
                </a:solidFill>
              </a:defRPr>
            </a:lvl1pPr>
          </a:lstStyle>
          <a:p>
            <a:fld id="{48F69794-196F-4958-868C-1DE37E8AF893}" type="slidenum">
              <a:rPr lang="ja-JP" altLang="en-US" smtClean="0"/>
              <a:pPr/>
              <a:t>‹#›</a:t>
            </a:fld>
            <a:endParaRPr lang="ja-JP" altLang="en-US" dirty="0"/>
          </a:p>
        </p:txBody>
      </p:sp>
    </p:spTree>
    <p:extLst>
      <p:ext uri="{BB962C8B-B14F-4D97-AF65-F5344CB8AC3E}">
        <p14:creationId xmlns:p14="http://schemas.microsoft.com/office/powerpoint/2010/main" val="10251950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76950F7-2921-4873-A332-639FC1B2D9F1}"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7563900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331" y="3051013"/>
            <a:ext cx="3829520"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4629150" y="3051013"/>
            <a:ext cx="382905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5221FC2-3A65-49FC-8FC8-0AF74FCEC2D1}" type="datetime1">
              <a:rPr kumimoji="1" lang="ja-JP" altLang="en-US" smtClean="0"/>
              <a:t>2018/2/15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9690001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A38EDAB-44AE-4F75-93DF-A9D4928C660A}" type="datetime1">
              <a:rPr kumimoji="1" lang="ja-JP" altLang="en-US" smtClean="0"/>
              <a:t>2018/2/15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9101489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63949FAB-B99E-49A6-A90C-E90233F590DC}" type="datetime1">
              <a:rPr kumimoji="1" lang="ja-JP" altLang="en-US" smtClean="0"/>
              <a:t>2018/2/15</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11102815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A8831C6-3601-4370-A578-5E19CE753BD4}"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37781922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9D9495A-3A1E-44A0-96E0-14CCB0DB4E15}" type="datetime1">
              <a:rPr kumimoji="1" lang="ja-JP" altLang="en-US" smtClean="0"/>
              <a:t>2018/2/15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48F69794-196F-4958-868C-1DE37E8AF893}" type="slidenum">
              <a:rPr kumimoji="1" lang="ja-JP" altLang="en-US" smtClean="0"/>
              <a:t>‹#›</a:t>
            </a:fld>
            <a:endParaRPr kumimoji="1" lang="ja-JP" altLang="en-US" dirty="0"/>
          </a:p>
        </p:txBody>
      </p:sp>
    </p:spTree>
    <p:extLst>
      <p:ext uri="{BB962C8B-B14F-4D97-AF65-F5344CB8AC3E}">
        <p14:creationId xmlns:p14="http://schemas.microsoft.com/office/powerpoint/2010/main" val="649520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cstate="email">
            <a:alphaModFix amt="70000"/>
            <a:extLst>
              <a:ext uri="{28A0092B-C50C-407E-A947-70E740481C1C}">
                <a14:useLocalDpi xmlns:a14="http://schemas.microsoft.com/office/drawing/2010/main"/>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CACFD4CB-80C1-48AC-B54C-5C78B5D4ADDE}" type="datetime1">
              <a:rPr kumimoji="1" lang="ja-JP" altLang="en-US" smtClean="0"/>
              <a:t>2018/2/15</a:t>
            </a:fld>
            <a:endParaRPr kumimoji="1" lang="ja-JP" alt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2000">
                <a:solidFill>
                  <a:schemeClr val="bg1"/>
                </a:solidFill>
              </a:defRPr>
            </a:lvl1pPr>
          </a:lstStyle>
          <a:p>
            <a:fld id="{48F69794-196F-4958-868C-1DE37E8AF893}" type="slidenum">
              <a:rPr lang="ja-JP" altLang="en-US" smtClean="0"/>
              <a:pPr/>
              <a:t>‹#›</a:t>
            </a:fld>
            <a:endParaRPr lang="ja-JP" altLang="en-US" dirty="0"/>
          </a:p>
        </p:txBody>
      </p:sp>
    </p:spTree>
    <p:extLst>
      <p:ext uri="{BB962C8B-B14F-4D97-AF65-F5344CB8AC3E}">
        <p14:creationId xmlns:p14="http://schemas.microsoft.com/office/powerpoint/2010/main" val="255003424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kumimoji="1" sz="3600" b="1"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slideLayout" Target="../slideLayouts/slideLayout5.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3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9.png"/><Relationship Id="rId5" Type="http://schemas.openxmlformats.org/officeDocument/2006/relationships/slideLayout" Target="../slideLayouts/slideLayout5.xml"/><Relationship Id="rId4" Type="http://schemas.openxmlformats.org/officeDocument/2006/relationships/video" Target="../media/media5.mp4"/></Relationships>
</file>

<file path=ppt/slides/_rels/slide21.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3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1.png"/><Relationship Id="rId5" Type="http://schemas.openxmlformats.org/officeDocument/2006/relationships/slideLayout" Target="../slideLayouts/slideLayout5.xml"/><Relationship Id="rId4" Type="http://schemas.openxmlformats.org/officeDocument/2006/relationships/video" Target="../media/media7.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dirty="0" smtClean="0"/>
              <a:t>長距離飛行する</a:t>
            </a:r>
            <a:r>
              <a:rPr kumimoji="1" lang="en-US" altLang="ja-JP" dirty="0" smtClean="0"/>
              <a:t/>
            </a:r>
            <a:br>
              <a:rPr kumimoji="1" lang="en-US" altLang="ja-JP" dirty="0" smtClean="0"/>
            </a:br>
            <a:r>
              <a:rPr lang="ja-JP" altLang="en-US" dirty="0" smtClean="0"/>
              <a:t>ストロー飛行機の製作</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北川鼓太朗</a:t>
            </a:r>
            <a:endParaRPr kumimoji="1" lang="ja-JP" altLang="en-US" dirty="0"/>
          </a:p>
        </p:txBody>
      </p:sp>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z="2000" smtClean="0"/>
              <a:t>1</a:t>
            </a:fld>
            <a:endParaRPr kumimoji="1" lang="ja-JP" altLang="en-US" sz="2000" dirty="0"/>
          </a:p>
        </p:txBody>
      </p:sp>
    </p:spTree>
    <p:extLst>
      <p:ext uri="{BB962C8B-B14F-4D97-AF65-F5344CB8AC3E}">
        <p14:creationId xmlns:p14="http://schemas.microsoft.com/office/powerpoint/2010/main" val="2949647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接着方法</a:t>
            </a:r>
            <a:endParaRPr kumimoji="1" lang="ja-JP" altLang="en-US" dirty="0"/>
          </a:p>
        </p:txBody>
      </p:sp>
      <p:graphicFrame>
        <p:nvGraphicFramePr>
          <p:cNvPr id="4" name="コンテンツ プレースホルダー 3"/>
          <p:cNvGraphicFramePr>
            <a:graphicFrameLocks noGrp="1"/>
          </p:cNvGraphicFramePr>
          <p:nvPr>
            <p:ph sz="quarter" idx="13"/>
            <p:extLst>
              <p:ext uri="{D42A27DB-BD31-4B8C-83A1-F6EECF244321}">
                <p14:modId xmlns:p14="http://schemas.microsoft.com/office/powerpoint/2010/main" val="3598874725"/>
              </p:ext>
            </p:extLst>
          </p:nvPr>
        </p:nvGraphicFramePr>
        <p:xfrm>
          <a:off x="457201" y="1731416"/>
          <a:ext cx="8001469" cy="4151860"/>
        </p:xfrm>
        <a:graphic>
          <a:graphicData uri="http://schemas.openxmlformats.org/drawingml/2006/table">
            <a:tbl>
              <a:tblPr firstRow="1" bandRow="1">
                <a:tableStyleId>{ED083AE6-46FA-4A59-8FB0-9F97EB10719F}</a:tableStyleId>
              </a:tblPr>
              <a:tblGrid>
                <a:gridCol w="3953596">
                  <a:extLst>
                    <a:ext uri="{9D8B030D-6E8A-4147-A177-3AD203B41FA5}">
                      <a16:colId xmlns:a16="http://schemas.microsoft.com/office/drawing/2014/main" val="3330333251"/>
                    </a:ext>
                  </a:extLst>
                </a:gridCol>
                <a:gridCol w="4047873">
                  <a:extLst>
                    <a:ext uri="{9D8B030D-6E8A-4147-A177-3AD203B41FA5}">
                      <a16:colId xmlns:a16="http://schemas.microsoft.com/office/drawing/2014/main" val="3898643357"/>
                    </a:ext>
                  </a:extLst>
                </a:gridCol>
              </a:tblGrid>
              <a:tr h="1113823">
                <a:tc>
                  <a:txBody>
                    <a:bodyPr/>
                    <a:lstStyle/>
                    <a:p>
                      <a:endParaRPr kumimoji="1" lang="en-US" altLang="ja-JP" sz="1800" dirty="0" smtClean="0"/>
                    </a:p>
                    <a:p>
                      <a:r>
                        <a:rPr kumimoji="1" lang="ja-JP" altLang="en-US" sz="1800" dirty="0" smtClean="0"/>
                        <a:t>セロハンテープ</a:t>
                      </a:r>
                      <a:endParaRPr kumimoji="1" lang="en-US" altLang="ja-JP" sz="1800" dirty="0" smtClean="0"/>
                    </a:p>
                    <a:p>
                      <a:endParaRPr kumimoji="1" lang="ja-JP" altLang="en-US" sz="1800" dirty="0"/>
                    </a:p>
                  </a:txBody>
                  <a:tcPr marL="68580" marR="68580" marT="34290" marB="34290">
                    <a:solidFill>
                      <a:schemeClr val="bg2">
                        <a:lumMod val="20000"/>
                        <a:lumOff val="80000"/>
                      </a:schemeClr>
                    </a:solidFill>
                  </a:tcPr>
                </a:tc>
                <a:tc>
                  <a:txBody>
                    <a:bodyPr/>
                    <a:lstStyle/>
                    <a:p>
                      <a:endParaRPr kumimoji="1" lang="en-US" altLang="ja-JP" sz="1800" dirty="0" smtClean="0"/>
                    </a:p>
                    <a:p>
                      <a:r>
                        <a:rPr kumimoji="1" lang="ja-JP" altLang="en-US" sz="1800" dirty="0" smtClean="0"/>
                        <a:t>強度が良い</a:t>
                      </a:r>
                      <a:endParaRPr kumimoji="1" lang="en-US" altLang="ja-JP" sz="1800" dirty="0" smtClean="0"/>
                    </a:p>
                    <a:p>
                      <a:r>
                        <a:rPr kumimoji="1" lang="ja-JP" altLang="en-US" sz="1800" dirty="0" smtClean="0"/>
                        <a:t>翼が傾く</a:t>
                      </a:r>
                      <a:endParaRPr kumimoji="1" lang="en-US" altLang="ja-JP" sz="1800" dirty="0" smtClean="0"/>
                    </a:p>
                  </a:txBody>
                  <a:tcPr marL="68580" marR="68580" marT="34290" marB="34290">
                    <a:solidFill>
                      <a:schemeClr val="bg2">
                        <a:lumMod val="20000"/>
                        <a:lumOff val="80000"/>
                      </a:schemeClr>
                    </a:solidFill>
                  </a:tcPr>
                </a:tc>
                <a:extLst>
                  <a:ext uri="{0D108BD9-81ED-4DB2-BD59-A6C34878D82A}">
                    <a16:rowId xmlns:a16="http://schemas.microsoft.com/office/drawing/2014/main" val="3228744370"/>
                  </a:ext>
                </a:extLst>
              </a:tr>
              <a:tr h="923087">
                <a:tc>
                  <a:txBody>
                    <a:bodyPr/>
                    <a:lstStyle/>
                    <a:p>
                      <a:pPr algn="l"/>
                      <a:endParaRPr kumimoji="1" lang="en-US" altLang="ja-JP" sz="1800" b="1" dirty="0" smtClean="0"/>
                    </a:p>
                    <a:p>
                      <a:pPr algn="l"/>
                      <a:r>
                        <a:rPr kumimoji="1" lang="ja-JP" altLang="en-US" sz="1800" b="1" dirty="0" smtClean="0"/>
                        <a:t>スティックのり</a:t>
                      </a:r>
                      <a:endParaRPr kumimoji="1" lang="en-US" altLang="ja-JP" sz="1800" b="1" dirty="0" smtClean="0"/>
                    </a:p>
                    <a:p>
                      <a:endParaRPr kumimoji="1" lang="ja-JP" altLang="en-US" sz="1800" dirty="0"/>
                    </a:p>
                  </a:txBody>
                  <a:tcPr marL="68580" marR="68580" marT="34290" marB="34290">
                    <a:solidFill>
                      <a:schemeClr val="bg2">
                        <a:lumMod val="20000"/>
                        <a:lumOff val="80000"/>
                      </a:schemeClr>
                    </a:solidFill>
                  </a:tcPr>
                </a:tc>
                <a:tc>
                  <a:txBody>
                    <a:bodyPr/>
                    <a:lstStyle/>
                    <a:p>
                      <a:endParaRPr kumimoji="1" lang="en-US" altLang="ja-JP" sz="1800" b="1" dirty="0" smtClean="0"/>
                    </a:p>
                    <a:p>
                      <a:r>
                        <a:rPr kumimoji="1" lang="ja-JP" altLang="en-US" sz="1800" b="1" dirty="0" smtClean="0"/>
                        <a:t>翼が傾かない</a:t>
                      </a:r>
                      <a:endParaRPr kumimoji="1" lang="en-US" altLang="ja-JP" sz="1800" b="1" dirty="0" smtClean="0"/>
                    </a:p>
                    <a:p>
                      <a:r>
                        <a:rPr kumimoji="1" lang="ja-JP" altLang="en-US" sz="1800" b="1" dirty="0" smtClean="0"/>
                        <a:t>接着に時間がかかる・強度がない</a:t>
                      </a:r>
                      <a:endParaRPr kumimoji="1" lang="ja-JP" altLang="en-US" sz="1800" b="1" dirty="0"/>
                    </a:p>
                  </a:txBody>
                  <a:tcPr marL="68580" marR="68580" marT="34290" marB="34290">
                    <a:solidFill>
                      <a:schemeClr val="bg2">
                        <a:lumMod val="20000"/>
                        <a:lumOff val="80000"/>
                      </a:schemeClr>
                    </a:solidFill>
                  </a:tcPr>
                </a:tc>
                <a:extLst>
                  <a:ext uri="{0D108BD9-81ED-4DB2-BD59-A6C34878D82A}">
                    <a16:rowId xmlns:a16="http://schemas.microsoft.com/office/drawing/2014/main" val="2546691690"/>
                  </a:ext>
                </a:extLst>
              </a:tr>
              <a:tr h="949090">
                <a:tc>
                  <a:txBody>
                    <a:bodyPr/>
                    <a:lstStyle/>
                    <a:p>
                      <a:endParaRPr kumimoji="1" lang="en-US" altLang="ja-JP" sz="1800" b="1" u="none" dirty="0" smtClean="0">
                        <a:solidFill>
                          <a:schemeClr val="accent1"/>
                        </a:solidFill>
                      </a:endParaRPr>
                    </a:p>
                    <a:p>
                      <a:r>
                        <a:rPr kumimoji="1" lang="ja-JP" altLang="en-US" sz="1800" b="1" u="none" dirty="0" smtClean="0">
                          <a:solidFill>
                            <a:schemeClr val="tx1"/>
                          </a:solidFill>
                        </a:rPr>
                        <a:t>木工用ボンド</a:t>
                      </a:r>
                      <a:endParaRPr kumimoji="1" lang="ja-JP" altLang="en-US" sz="1800" b="1" u="none" dirty="0">
                        <a:solidFill>
                          <a:schemeClr val="tx1"/>
                        </a:solidFill>
                      </a:endParaRPr>
                    </a:p>
                  </a:txBody>
                  <a:tcPr marL="68580" marR="68580" marT="34290" marB="34290">
                    <a:solidFill>
                      <a:schemeClr val="bg2">
                        <a:lumMod val="20000"/>
                        <a:lumOff val="80000"/>
                      </a:schemeClr>
                    </a:solidFill>
                  </a:tcPr>
                </a:tc>
                <a:tc>
                  <a:txBody>
                    <a:bodyPr/>
                    <a:lstStyle/>
                    <a:p>
                      <a:endParaRPr kumimoji="1" lang="en-US" altLang="ja-JP" sz="1800" b="1" dirty="0" smtClean="0"/>
                    </a:p>
                    <a:p>
                      <a:r>
                        <a:rPr kumimoji="1" lang="ja-JP" altLang="en-US" sz="1800" b="1" dirty="0" smtClean="0"/>
                        <a:t>微調整が出来る</a:t>
                      </a:r>
                      <a:endParaRPr kumimoji="1" lang="en-US" altLang="ja-JP" sz="1800" b="1" dirty="0" smtClean="0"/>
                    </a:p>
                    <a:p>
                      <a:r>
                        <a:rPr kumimoji="1" lang="ja-JP" altLang="en-US" sz="1800" b="1" dirty="0" smtClean="0"/>
                        <a:t>プラスチック接着に適さない</a:t>
                      </a:r>
                      <a:endParaRPr kumimoji="1" lang="ja-JP" altLang="en-US" sz="1800" b="1" dirty="0"/>
                    </a:p>
                  </a:txBody>
                  <a:tcPr marL="68580" marR="68580" marT="34290" marB="34290">
                    <a:solidFill>
                      <a:schemeClr val="bg2">
                        <a:lumMod val="20000"/>
                        <a:lumOff val="80000"/>
                      </a:schemeClr>
                    </a:solidFill>
                  </a:tcPr>
                </a:tc>
                <a:extLst>
                  <a:ext uri="{0D108BD9-81ED-4DB2-BD59-A6C34878D82A}">
                    <a16:rowId xmlns:a16="http://schemas.microsoft.com/office/drawing/2014/main" val="6505096"/>
                  </a:ext>
                </a:extLst>
              </a:tr>
              <a:tr h="1126347">
                <a:tc>
                  <a:txBody>
                    <a:bodyPr/>
                    <a:lstStyle/>
                    <a:p>
                      <a:endParaRPr kumimoji="1" lang="en-US" altLang="ja-JP" sz="18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u="none" dirty="0" smtClean="0">
                          <a:solidFill>
                            <a:srgbClr val="FFFF00"/>
                          </a:solidFill>
                        </a:rPr>
                        <a:t>スコッチ強力接着剤</a:t>
                      </a:r>
                    </a:p>
                    <a:p>
                      <a:endParaRPr kumimoji="1" lang="en-US" altLang="ja-JP" sz="1800" b="1" dirty="0" smtClean="0"/>
                    </a:p>
                  </a:txBody>
                  <a:tcPr marL="68580" marR="68580" marT="34290" marB="34290">
                    <a:solidFill>
                      <a:srgbClr val="FF0000">
                        <a:alpha val="20000"/>
                      </a:srgbClr>
                    </a:solidFill>
                  </a:tcPr>
                </a:tc>
                <a:tc>
                  <a:txBody>
                    <a:bodyPr/>
                    <a:lstStyle/>
                    <a:p>
                      <a:endParaRPr kumimoji="1" lang="en-US" altLang="ja-JP" sz="1800" b="1" dirty="0" smtClean="0"/>
                    </a:p>
                    <a:p>
                      <a:r>
                        <a:rPr kumimoji="1" lang="ja-JP" altLang="en-US" sz="1800" b="1" dirty="0" smtClean="0"/>
                        <a:t>取り付けが容易</a:t>
                      </a:r>
                      <a:endParaRPr kumimoji="1" lang="en-US" altLang="ja-JP" sz="1800" b="1" dirty="0" smtClean="0"/>
                    </a:p>
                    <a:p>
                      <a:r>
                        <a:rPr kumimoji="1" lang="ja-JP" altLang="en-US" sz="1800" b="1" dirty="0" smtClean="0"/>
                        <a:t>微調整が出来ない</a:t>
                      </a:r>
                    </a:p>
                    <a:p>
                      <a:endParaRPr kumimoji="1" lang="ja-JP" altLang="en-US" sz="1800" b="1" dirty="0"/>
                    </a:p>
                  </a:txBody>
                  <a:tcPr marL="68580" marR="68580" marT="34290" marB="34290">
                    <a:solidFill>
                      <a:srgbClr val="FF0000">
                        <a:alpha val="20000"/>
                      </a:srgbClr>
                    </a:solidFill>
                  </a:tcPr>
                </a:tc>
                <a:extLst>
                  <a:ext uri="{0D108BD9-81ED-4DB2-BD59-A6C34878D82A}">
                    <a16:rowId xmlns:a16="http://schemas.microsoft.com/office/drawing/2014/main" val="4161994257"/>
                  </a:ext>
                </a:extLst>
              </a:tr>
            </a:tbl>
          </a:graphicData>
        </a:graphic>
      </p:graphicFrame>
      <p:sp>
        <p:nvSpPr>
          <p:cNvPr id="5" name="スライド番号プレースホルダー 4"/>
          <p:cNvSpPr>
            <a:spLocks noGrp="1"/>
          </p:cNvSpPr>
          <p:nvPr>
            <p:ph type="sldNum" sz="quarter" idx="12"/>
          </p:nvPr>
        </p:nvSpPr>
        <p:spPr/>
        <p:txBody>
          <a:bodyPr/>
          <a:lstStyle/>
          <a:p>
            <a:fld id="{48F69794-196F-4958-868C-1DE37E8AF893}" type="slidenum">
              <a:rPr kumimoji="1" lang="ja-JP" altLang="en-US" smtClean="0"/>
              <a:t>10</a:t>
            </a:fld>
            <a:endParaRPr kumimoji="1" lang="ja-JP" altLang="en-US" dirty="0"/>
          </a:p>
        </p:txBody>
      </p:sp>
    </p:spTree>
    <p:extLst>
      <p:ext uri="{BB962C8B-B14F-4D97-AF65-F5344CB8AC3E}">
        <p14:creationId xmlns:p14="http://schemas.microsoft.com/office/powerpoint/2010/main" val="4240956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ストロー投射実験</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実験目的</a:t>
            </a:r>
            <a:endParaRPr kumimoji="1" lang="en-US" altLang="ja-JP" dirty="0" smtClean="0"/>
          </a:p>
          <a:p>
            <a:pPr marL="0" indent="0">
              <a:buNone/>
            </a:pPr>
            <a:r>
              <a:rPr lang="ja-JP" altLang="en-US" dirty="0" smtClean="0"/>
              <a:t>ストロー単体と翼を付けた状態の変化を見る</a:t>
            </a:r>
            <a:endParaRPr lang="en-US" altLang="ja-JP" dirty="0" smtClean="0"/>
          </a:p>
          <a:p>
            <a:r>
              <a:rPr kumimoji="1" lang="ja-JP" altLang="en-US" dirty="0" smtClean="0"/>
              <a:t>実験手順</a:t>
            </a:r>
            <a:endParaRPr kumimoji="1" lang="en-US" altLang="ja-JP" dirty="0" smtClean="0"/>
          </a:p>
          <a:p>
            <a:pPr marL="0" indent="0">
              <a:buNone/>
            </a:pPr>
            <a:r>
              <a:rPr lang="ja-JP" altLang="en-US" dirty="0" smtClean="0"/>
              <a:t>広い場所でストローを投げる</a:t>
            </a:r>
            <a:r>
              <a:rPr lang="en-US" altLang="ja-JP" dirty="0" smtClean="0"/>
              <a:t>.</a:t>
            </a:r>
            <a:r>
              <a:rPr lang="ja-JP" altLang="en-US" dirty="0" smtClean="0"/>
              <a:t>落ちた所までの距離を測る</a:t>
            </a:r>
            <a:r>
              <a:rPr lang="en-US" altLang="ja-JP" dirty="0" smtClean="0"/>
              <a:t>.100</a:t>
            </a:r>
            <a:r>
              <a:rPr lang="ja-JP" altLang="en-US" dirty="0" smtClean="0"/>
              <a:t>回行いデータをヒストグラムにまとめる</a:t>
            </a:r>
            <a:r>
              <a:rPr lang="en-US" altLang="ja-JP" dirty="0" smtClean="0"/>
              <a:t>.</a:t>
            </a:r>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11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51994" y="4120611"/>
            <a:ext cx="2333515" cy="2127790"/>
          </a:xfrm>
          <a:prstGeom prst="rect">
            <a:avLst/>
          </a:prstGeom>
        </p:spPr>
      </p:pic>
    </p:spTree>
    <p:extLst>
      <p:ext uri="{BB962C8B-B14F-4D97-AF65-F5344CB8AC3E}">
        <p14:creationId xmlns:p14="http://schemas.microsoft.com/office/powerpoint/2010/main" val="3529755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ストロー</a:t>
            </a:r>
            <a:r>
              <a:rPr lang="ja-JP" altLang="en-US" dirty="0"/>
              <a:t>投射</a:t>
            </a:r>
            <a:r>
              <a:rPr lang="ja-JP" altLang="en-US" dirty="0" smtClean="0"/>
              <a:t>試験</a:t>
            </a:r>
            <a:endParaRPr kumimoji="1" lang="ja-JP" altLang="en-US" dirty="0"/>
          </a:p>
        </p:txBody>
      </p:sp>
      <p:pic>
        <p:nvPicPr>
          <p:cNvPr id="8" name="コンテンツ プレースホルダー 7"/>
          <p:cNvPicPr>
            <a:picLocks noGrp="1" noChangeAspect="1"/>
          </p:cNvPicPr>
          <p:nvPr>
            <p:ph sz="quarter" idx="13"/>
          </p:nvPr>
        </p:nvPicPr>
        <p:blipFill>
          <a:blip r:embed="rId2">
            <a:extLst>
              <a:ext uri="{28A0092B-C50C-407E-A947-70E740481C1C}">
                <a14:useLocalDpi xmlns:a14="http://schemas.microsoft.com/office/drawing/2010/main"/>
              </a:ext>
            </a:extLst>
          </a:blip>
          <a:stretch>
            <a:fillRect/>
          </a:stretch>
        </p:blipFill>
        <p:spPr>
          <a:xfrm>
            <a:off x="1832371" y="2700076"/>
            <a:ext cx="5478654" cy="3183200"/>
          </a:xfrm>
        </p:spPr>
      </p:pic>
      <p:sp>
        <p:nvSpPr>
          <p:cNvPr id="5" name="スライド番号プレースホルダー 4"/>
          <p:cNvSpPr>
            <a:spLocks noGrp="1"/>
          </p:cNvSpPr>
          <p:nvPr>
            <p:ph type="sldNum" sz="quarter" idx="12"/>
          </p:nvPr>
        </p:nvSpPr>
        <p:spPr/>
        <p:txBody>
          <a:bodyPr/>
          <a:lstStyle/>
          <a:p>
            <a:fld id="{48F69794-196F-4958-868C-1DE37E8AF893}" type="slidenum">
              <a:rPr kumimoji="1" lang="ja-JP" altLang="en-US" smtClean="0"/>
              <a:t>12</a:t>
            </a:fld>
            <a:endParaRPr kumimoji="1" lang="ja-JP" altLang="en-US" dirty="0"/>
          </a:p>
        </p:txBody>
      </p:sp>
      <p:sp>
        <p:nvSpPr>
          <p:cNvPr id="10" name="テキスト ボックス 9"/>
          <p:cNvSpPr txBox="1"/>
          <p:nvPr/>
        </p:nvSpPr>
        <p:spPr>
          <a:xfrm>
            <a:off x="1020000" y="2262924"/>
            <a:ext cx="7103397" cy="369332"/>
          </a:xfrm>
          <a:prstGeom prst="rect">
            <a:avLst/>
          </a:prstGeom>
          <a:noFill/>
        </p:spPr>
        <p:txBody>
          <a:bodyPr wrap="square" rtlCol="0">
            <a:spAutoFit/>
          </a:bodyPr>
          <a:lstStyle/>
          <a:p>
            <a:r>
              <a:rPr lang="ja-JP" altLang="en-US" dirty="0"/>
              <a:t>最大飛距離</a:t>
            </a:r>
            <a:r>
              <a:rPr lang="en-US" altLang="ja-JP" dirty="0"/>
              <a:t>:6920[mm] </a:t>
            </a:r>
            <a:r>
              <a:rPr lang="ja-JP" altLang="en-US" dirty="0"/>
              <a:t>最小飛距離</a:t>
            </a:r>
            <a:r>
              <a:rPr lang="en-US" altLang="ja-JP" dirty="0"/>
              <a:t>:2780[mm] </a:t>
            </a:r>
            <a:r>
              <a:rPr lang="ja-JP" altLang="en-US" dirty="0"/>
              <a:t>平均飛距離</a:t>
            </a:r>
            <a:r>
              <a:rPr lang="en-US" altLang="ja-JP" dirty="0"/>
              <a:t>:4150[mm]</a:t>
            </a:r>
          </a:p>
        </p:txBody>
      </p:sp>
    </p:spTree>
    <p:extLst>
      <p:ext uri="{BB962C8B-B14F-4D97-AF65-F5344CB8AC3E}">
        <p14:creationId xmlns:p14="http://schemas.microsoft.com/office/powerpoint/2010/main" val="780279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抵抗調査実験</a:t>
            </a:r>
            <a:endParaRPr kumimoji="1" lang="ja-JP" altLang="en-US" dirty="0"/>
          </a:p>
        </p:txBody>
      </p:sp>
      <p:sp>
        <p:nvSpPr>
          <p:cNvPr id="3" name="コンテンツ プレースホルダー 2"/>
          <p:cNvSpPr>
            <a:spLocks noGrp="1"/>
          </p:cNvSpPr>
          <p:nvPr>
            <p:ph sz="quarter" idx="13"/>
          </p:nvPr>
        </p:nvSpPr>
        <p:spPr>
          <a:xfrm>
            <a:off x="685800" y="1834402"/>
            <a:ext cx="7772870" cy="3424107"/>
          </a:xfrm>
        </p:spPr>
        <p:txBody>
          <a:bodyPr/>
          <a:lstStyle/>
          <a:p>
            <a:r>
              <a:rPr kumimoji="1" lang="ja-JP" altLang="en-US" dirty="0" smtClean="0"/>
              <a:t>実験目的</a:t>
            </a:r>
            <a:endParaRPr kumimoji="1" lang="en-US" altLang="ja-JP" dirty="0" smtClean="0"/>
          </a:p>
          <a:p>
            <a:pPr marL="0" indent="0">
              <a:buNone/>
            </a:pPr>
            <a:r>
              <a:rPr lang="ja-JP" altLang="en-US" dirty="0" smtClean="0"/>
              <a:t>ストローの抵抗を知る</a:t>
            </a:r>
            <a:r>
              <a:rPr lang="en-US" altLang="ja-JP" dirty="0" smtClean="0"/>
              <a:t>.</a:t>
            </a:r>
          </a:p>
          <a:p>
            <a:r>
              <a:rPr lang="ja-JP" altLang="en-US" dirty="0" smtClean="0"/>
              <a:t>実験方法</a:t>
            </a:r>
            <a:endParaRPr lang="en-US" altLang="ja-JP" dirty="0" smtClean="0"/>
          </a:p>
          <a:p>
            <a:pPr marL="0" indent="0">
              <a:buNone/>
            </a:pPr>
            <a:r>
              <a:rPr lang="en-US" altLang="ja-JP" dirty="0" smtClean="0"/>
              <a:t>1500[</a:t>
            </a:r>
            <a:r>
              <a:rPr lang="ja-JP" altLang="en-US" dirty="0" smtClean="0"/>
              <a:t>㎜</a:t>
            </a:r>
            <a:r>
              <a:rPr lang="en-US" altLang="ja-JP" dirty="0" smtClean="0"/>
              <a:t>]</a:t>
            </a:r>
            <a:r>
              <a:rPr lang="ja-JP" altLang="en-US" dirty="0" smtClean="0"/>
              <a:t>の高さからストローを落とす</a:t>
            </a:r>
            <a:r>
              <a:rPr lang="en-US" altLang="ja-JP" dirty="0" smtClean="0"/>
              <a:t>.</a:t>
            </a:r>
            <a:r>
              <a:rPr lang="ja-JP" altLang="en-US" dirty="0" smtClean="0"/>
              <a:t>地面に着くまでのタイムを測る</a:t>
            </a:r>
            <a:r>
              <a:rPr lang="en-US" altLang="ja-JP" dirty="0" smtClean="0"/>
              <a:t>.</a:t>
            </a:r>
            <a:r>
              <a:rPr lang="ja-JP" altLang="en-US" dirty="0"/>
              <a:t>縦</a:t>
            </a:r>
            <a:r>
              <a:rPr lang="ja-JP" altLang="en-US" dirty="0" smtClean="0"/>
              <a:t>と横ともに</a:t>
            </a:r>
            <a:r>
              <a:rPr lang="en-US" altLang="ja-JP" dirty="0" smtClean="0"/>
              <a:t>100</a:t>
            </a:r>
            <a:r>
              <a:rPr lang="ja-JP" altLang="en-US" dirty="0" smtClean="0"/>
              <a:t>回測りデータをヒストグラムにまとめる</a:t>
            </a:r>
            <a:r>
              <a:rPr lang="en-US" altLang="ja-JP" dirty="0" smtClean="0"/>
              <a:t>.</a:t>
            </a:r>
          </a:p>
          <a:p>
            <a:pPr marL="0" indent="0">
              <a:buNone/>
            </a:pPr>
            <a:endParaRPr lang="en-US" altLang="ja-JP" dirty="0" smtClean="0"/>
          </a:p>
          <a:p>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13</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43054" y="4268618"/>
            <a:ext cx="2950585" cy="1979783"/>
          </a:xfrm>
          <a:prstGeom prst="rect">
            <a:avLst/>
          </a:prstGeom>
        </p:spPr>
      </p:pic>
    </p:spTree>
    <p:extLst>
      <p:ext uri="{BB962C8B-B14F-4D97-AF65-F5344CB8AC3E}">
        <p14:creationId xmlns:p14="http://schemas.microsoft.com/office/powerpoint/2010/main" val="1048892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抵抗調査</a:t>
            </a:r>
            <a:r>
              <a:rPr lang="en-US" altLang="ja-JP" dirty="0" smtClean="0"/>
              <a:t>(</a:t>
            </a:r>
            <a:r>
              <a:rPr lang="ja-JP" altLang="en-US" dirty="0" smtClean="0"/>
              <a:t>横</a:t>
            </a:r>
            <a:r>
              <a:rPr lang="en-US" altLang="ja-JP" dirty="0" smtClean="0"/>
              <a:t>)</a:t>
            </a:r>
            <a:endParaRPr kumimoji="1" lang="ja-JP" altLang="en-US" dirty="0"/>
          </a:p>
        </p:txBody>
      </p:sp>
      <p:pic>
        <p:nvPicPr>
          <p:cNvPr id="6" name="コンテンツ プレースホルダー 5"/>
          <p:cNvPicPr>
            <a:picLocks noGrp="1" noChangeAspect="1"/>
          </p:cNvPicPr>
          <p:nvPr>
            <p:ph sz="quarter" idx="13"/>
          </p:nvPr>
        </p:nvPicPr>
        <p:blipFill>
          <a:blip r:embed="rId2">
            <a:extLst>
              <a:ext uri="{28A0092B-C50C-407E-A947-70E740481C1C}">
                <a14:useLocalDpi xmlns:a14="http://schemas.microsoft.com/office/drawing/2010/main"/>
              </a:ext>
            </a:extLst>
          </a:blip>
          <a:stretch>
            <a:fillRect/>
          </a:stretch>
        </p:blipFill>
        <p:spPr>
          <a:xfrm>
            <a:off x="2032256" y="2674007"/>
            <a:ext cx="5523523" cy="3209269"/>
          </a:xfrm>
        </p:spPr>
      </p:pic>
      <p:sp>
        <p:nvSpPr>
          <p:cNvPr id="5" name="スライド番号プレースホルダー 4"/>
          <p:cNvSpPr>
            <a:spLocks noGrp="1"/>
          </p:cNvSpPr>
          <p:nvPr>
            <p:ph type="sldNum" sz="quarter" idx="12"/>
          </p:nvPr>
        </p:nvSpPr>
        <p:spPr/>
        <p:txBody>
          <a:bodyPr/>
          <a:lstStyle/>
          <a:p>
            <a:fld id="{48F69794-196F-4958-868C-1DE37E8AF893}" type="slidenum">
              <a:rPr kumimoji="1" lang="ja-JP" altLang="en-US" smtClean="0"/>
              <a:t>14</a:t>
            </a:fld>
            <a:endParaRPr kumimoji="1" lang="ja-JP" altLang="en-US" dirty="0"/>
          </a:p>
        </p:txBody>
      </p:sp>
      <p:sp>
        <p:nvSpPr>
          <p:cNvPr id="8" name="テキスト ボックス 7"/>
          <p:cNvSpPr txBox="1"/>
          <p:nvPr/>
        </p:nvSpPr>
        <p:spPr>
          <a:xfrm>
            <a:off x="2251495" y="2292443"/>
            <a:ext cx="5085046" cy="369332"/>
          </a:xfrm>
          <a:prstGeom prst="rect">
            <a:avLst/>
          </a:prstGeom>
          <a:noFill/>
        </p:spPr>
        <p:txBody>
          <a:bodyPr wrap="none" rtlCol="0">
            <a:spAutoFit/>
          </a:bodyPr>
          <a:lstStyle/>
          <a:p>
            <a:r>
              <a:rPr lang="ja-JP" altLang="en-US" dirty="0"/>
              <a:t>最長時間</a:t>
            </a:r>
            <a:r>
              <a:rPr lang="en-US" altLang="ja-JP" dirty="0"/>
              <a:t>:0.89[s] </a:t>
            </a:r>
            <a:r>
              <a:rPr lang="ja-JP" altLang="en-US" dirty="0"/>
              <a:t>最短時間</a:t>
            </a:r>
            <a:r>
              <a:rPr lang="en-US" altLang="ja-JP" dirty="0"/>
              <a:t>:0.6[s] </a:t>
            </a:r>
            <a:r>
              <a:rPr lang="ja-JP" altLang="en-US" dirty="0"/>
              <a:t>平均時間</a:t>
            </a:r>
            <a:r>
              <a:rPr lang="en-US" altLang="ja-JP" dirty="0"/>
              <a:t>:0.75[s]</a:t>
            </a:r>
            <a:endParaRPr lang="ja-JP" altLang="en-US" dirty="0"/>
          </a:p>
        </p:txBody>
      </p:sp>
    </p:spTree>
    <p:extLst>
      <p:ext uri="{BB962C8B-B14F-4D97-AF65-F5344CB8AC3E}">
        <p14:creationId xmlns:p14="http://schemas.microsoft.com/office/powerpoint/2010/main" val="242623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抵抗調査</a:t>
            </a:r>
            <a:r>
              <a:rPr lang="en-US" altLang="ja-JP" dirty="0" smtClean="0"/>
              <a:t>(</a:t>
            </a:r>
            <a:r>
              <a:rPr lang="ja-JP" altLang="en-US" dirty="0" smtClean="0"/>
              <a:t>縦</a:t>
            </a:r>
            <a:r>
              <a:rPr lang="en-US" altLang="ja-JP" dirty="0" smtClean="0"/>
              <a:t>)</a:t>
            </a:r>
            <a:endParaRPr kumimoji="1" lang="ja-JP" altLang="en-US" dirty="0"/>
          </a:p>
        </p:txBody>
      </p:sp>
      <p:sp>
        <p:nvSpPr>
          <p:cNvPr id="5" name="スライド番号プレースホルダー 4"/>
          <p:cNvSpPr>
            <a:spLocks noGrp="1"/>
          </p:cNvSpPr>
          <p:nvPr>
            <p:ph type="sldNum" sz="quarter" idx="12"/>
          </p:nvPr>
        </p:nvSpPr>
        <p:spPr/>
        <p:txBody>
          <a:bodyPr/>
          <a:lstStyle/>
          <a:p>
            <a:fld id="{48F69794-196F-4958-868C-1DE37E8AF893}" type="slidenum">
              <a:rPr kumimoji="1" lang="ja-JP" altLang="en-US" smtClean="0"/>
              <a:t>15</a:t>
            </a:fld>
            <a:endParaRPr kumimoji="1" lang="ja-JP" altLang="en-US" dirty="0"/>
          </a:p>
        </p:txBody>
      </p:sp>
      <p:pic>
        <p:nvPicPr>
          <p:cNvPr id="8" name="コンテンツ プレースホルダー 7"/>
          <p:cNvPicPr>
            <a:picLocks noGrp="1" noChangeAspect="1"/>
          </p:cNvPicPr>
          <p:nvPr>
            <p:ph sz="quarter" idx="13"/>
          </p:nvPr>
        </p:nvPicPr>
        <p:blipFill>
          <a:blip r:embed="rId2">
            <a:extLst>
              <a:ext uri="{28A0092B-C50C-407E-A947-70E740481C1C}">
                <a14:useLocalDpi xmlns:a14="http://schemas.microsoft.com/office/drawing/2010/main"/>
              </a:ext>
            </a:extLst>
          </a:blip>
          <a:stretch>
            <a:fillRect/>
          </a:stretch>
        </p:blipFill>
        <p:spPr>
          <a:xfrm>
            <a:off x="2050471" y="2691331"/>
            <a:ext cx="5493705" cy="3191945"/>
          </a:xfrm>
        </p:spPr>
      </p:pic>
      <p:sp>
        <p:nvSpPr>
          <p:cNvPr id="9" name="テキスト ボックス 8"/>
          <p:cNvSpPr txBox="1"/>
          <p:nvPr/>
        </p:nvSpPr>
        <p:spPr>
          <a:xfrm>
            <a:off x="2213925" y="2214695"/>
            <a:ext cx="5166799" cy="369332"/>
          </a:xfrm>
          <a:prstGeom prst="rect">
            <a:avLst/>
          </a:prstGeom>
          <a:noFill/>
        </p:spPr>
        <p:txBody>
          <a:bodyPr wrap="none" rtlCol="0">
            <a:spAutoFit/>
          </a:bodyPr>
          <a:lstStyle/>
          <a:p>
            <a:r>
              <a:rPr kumimoji="1" lang="ja-JP" altLang="en-US" dirty="0" smtClean="0"/>
              <a:t>最大時間</a:t>
            </a:r>
            <a:r>
              <a:rPr kumimoji="1" lang="en-US" altLang="ja-JP" dirty="0" smtClean="0"/>
              <a:t>:0.76[s] </a:t>
            </a:r>
            <a:r>
              <a:rPr kumimoji="1" lang="ja-JP" altLang="en-US" dirty="0" smtClean="0"/>
              <a:t>最小時間</a:t>
            </a:r>
            <a:r>
              <a:rPr kumimoji="1" lang="en-US" altLang="ja-JP" dirty="0" smtClean="0"/>
              <a:t>:0.54[s] </a:t>
            </a:r>
            <a:r>
              <a:rPr kumimoji="1" lang="ja-JP" altLang="en-US" dirty="0" smtClean="0"/>
              <a:t>平均時間</a:t>
            </a:r>
            <a:r>
              <a:rPr kumimoji="1" lang="en-US" altLang="ja-JP" dirty="0" smtClean="0"/>
              <a:t>:0.64[s]</a:t>
            </a:r>
            <a:endParaRPr kumimoji="1" lang="ja-JP" altLang="en-US" dirty="0"/>
          </a:p>
        </p:txBody>
      </p:sp>
    </p:spTree>
    <p:extLst>
      <p:ext uri="{BB962C8B-B14F-4D97-AF65-F5344CB8AC3E}">
        <p14:creationId xmlns:p14="http://schemas.microsoft.com/office/powerpoint/2010/main" val="3130582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332" y="558134"/>
            <a:ext cx="7773338" cy="1596177"/>
          </a:xfrm>
        </p:spPr>
        <p:txBody>
          <a:bodyPr/>
          <a:lstStyle/>
          <a:p>
            <a:r>
              <a:rPr kumimoji="1" lang="ja-JP" altLang="en-US" dirty="0" smtClean="0"/>
              <a:t>零戦完成機体</a:t>
            </a:r>
            <a:endParaRPr kumimoji="1" lang="ja-JP" altLang="en-US" dirty="0"/>
          </a:p>
        </p:txBody>
      </p:sp>
      <p:pic>
        <p:nvPicPr>
          <p:cNvPr id="5" name="コンテンツ プレースホルダー 4"/>
          <p:cNvPicPr>
            <a:picLocks noGrp="1" noChangeAspect="1"/>
          </p:cNvPicPr>
          <p:nvPr>
            <p:ph sz="quarter" idx="13"/>
          </p:nvPr>
        </p:nvPicPr>
        <p:blipFill>
          <a:blip r:embed="rId2" cstate="email">
            <a:extLst>
              <a:ext uri="{28A0092B-C50C-407E-A947-70E740481C1C}">
                <a14:useLocalDpi xmlns:a14="http://schemas.microsoft.com/office/drawing/2010/main"/>
              </a:ext>
            </a:extLst>
          </a:blip>
          <a:stretch>
            <a:fillRect/>
          </a:stretch>
        </p:blipFill>
        <p:spPr>
          <a:xfrm>
            <a:off x="2132421" y="2214695"/>
            <a:ext cx="4889415" cy="3667062"/>
          </a:xfrm>
        </p:spPr>
      </p:pic>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16</a:t>
            </a:fld>
            <a:endParaRPr lang="ja-JP" altLang="en-US" dirty="0"/>
          </a:p>
        </p:txBody>
      </p:sp>
      <p:sp>
        <p:nvSpPr>
          <p:cNvPr id="6" name="楕円 5"/>
          <p:cNvSpPr/>
          <p:nvPr/>
        </p:nvSpPr>
        <p:spPr>
          <a:xfrm>
            <a:off x="7257689" y="1792254"/>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276307" y="2068886"/>
            <a:ext cx="877163" cy="369332"/>
          </a:xfrm>
          <a:prstGeom prst="rect">
            <a:avLst/>
          </a:prstGeom>
          <a:noFill/>
        </p:spPr>
        <p:txBody>
          <a:bodyPr wrap="none" rtlCol="0">
            <a:spAutoFit/>
          </a:bodyPr>
          <a:lstStyle/>
          <a:p>
            <a:r>
              <a:rPr lang="ja-JP" altLang="en-US" dirty="0" smtClean="0"/>
              <a:t>おも</a:t>
            </a:r>
            <a:r>
              <a:rPr lang="ja-JP" altLang="en-US" dirty="0"/>
              <a:t>り</a:t>
            </a:r>
            <a:endParaRPr kumimoji="1" lang="ja-JP" altLang="en-US" dirty="0"/>
          </a:p>
        </p:txBody>
      </p:sp>
      <p:cxnSp>
        <p:nvCxnSpPr>
          <p:cNvPr id="9" name="直線矢印コネクタ 8"/>
          <p:cNvCxnSpPr/>
          <p:nvPr/>
        </p:nvCxnSpPr>
        <p:spPr>
          <a:xfrm flipH="1">
            <a:off x="5969726" y="2581442"/>
            <a:ext cx="1421999" cy="95997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p:cNvSpPr/>
          <p:nvPr/>
        </p:nvSpPr>
        <p:spPr>
          <a:xfrm>
            <a:off x="7105818" y="5031212"/>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H="1" flipV="1">
            <a:off x="5355771" y="3538805"/>
            <a:ext cx="1783992" cy="1749619"/>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260847" y="5211312"/>
            <a:ext cx="646331" cy="646331"/>
          </a:xfrm>
          <a:prstGeom prst="rect">
            <a:avLst/>
          </a:prstGeom>
          <a:noFill/>
        </p:spPr>
        <p:txBody>
          <a:bodyPr wrap="none" rtlCol="0">
            <a:spAutoFit/>
          </a:bodyPr>
          <a:lstStyle/>
          <a:p>
            <a:r>
              <a:rPr kumimoji="1" lang="ja-JP" altLang="en-US" dirty="0" smtClean="0"/>
              <a:t>空力</a:t>
            </a:r>
            <a:endParaRPr kumimoji="1" lang="en-US" altLang="ja-JP" dirty="0" smtClean="0"/>
          </a:p>
          <a:p>
            <a:r>
              <a:rPr lang="ja-JP" altLang="en-US" dirty="0"/>
              <a:t>中心</a:t>
            </a:r>
            <a:endParaRPr kumimoji="1" lang="ja-JP" altLang="en-US" dirty="0"/>
          </a:p>
        </p:txBody>
      </p:sp>
      <p:sp>
        <p:nvSpPr>
          <p:cNvPr id="23" name="楕円 22"/>
          <p:cNvSpPr/>
          <p:nvPr/>
        </p:nvSpPr>
        <p:spPr>
          <a:xfrm>
            <a:off x="1096937" y="4574012"/>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flipV="1">
            <a:off x="2024768" y="3538805"/>
            <a:ext cx="3079041" cy="149240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238422" y="4708046"/>
            <a:ext cx="646331" cy="646331"/>
          </a:xfrm>
          <a:prstGeom prst="rect">
            <a:avLst/>
          </a:prstGeom>
          <a:noFill/>
        </p:spPr>
        <p:txBody>
          <a:bodyPr wrap="none" rtlCol="0">
            <a:spAutoFit/>
          </a:bodyPr>
          <a:lstStyle/>
          <a:p>
            <a:r>
              <a:rPr kumimoji="1" lang="ja-JP" altLang="en-US" dirty="0" smtClean="0"/>
              <a:t>重心</a:t>
            </a:r>
            <a:endParaRPr kumimoji="1" lang="en-US" altLang="ja-JP" dirty="0" smtClean="0"/>
          </a:p>
          <a:p>
            <a:r>
              <a:rPr lang="ja-JP" altLang="en-US" dirty="0"/>
              <a:t>位置</a:t>
            </a:r>
            <a:endParaRPr kumimoji="1" lang="ja-JP" altLang="en-US" dirty="0"/>
          </a:p>
        </p:txBody>
      </p:sp>
    </p:spTree>
    <p:extLst>
      <p:ext uri="{BB962C8B-B14F-4D97-AF65-F5344CB8AC3E}">
        <p14:creationId xmlns:p14="http://schemas.microsoft.com/office/powerpoint/2010/main" val="3831899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グラマン完成機体</a:t>
            </a:r>
            <a:endParaRPr kumimoji="1" lang="ja-JP" altLang="en-US" dirty="0"/>
          </a:p>
        </p:txBody>
      </p:sp>
      <p:pic>
        <p:nvPicPr>
          <p:cNvPr id="5" name="コンテンツ プレースホルダー 4"/>
          <p:cNvPicPr>
            <a:picLocks noGrp="1" noChangeAspect="1"/>
          </p:cNvPicPr>
          <p:nvPr>
            <p:ph sz="quarter" idx="13"/>
          </p:nvPr>
        </p:nvPicPr>
        <p:blipFill>
          <a:blip r:embed="rId2" cstate="email">
            <a:extLst>
              <a:ext uri="{28A0092B-C50C-407E-A947-70E740481C1C}">
                <a14:useLocalDpi xmlns:a14="http://schemas.microsoft.com/office/drawing/2010/main"/>
              </a:ext>
            </a:extLst>
          </a:blip>
          <a:stretch>
            <a:fillRect/>
          </a:stretch>
        </p:blipFill>
        <p:spPr>
          <a:xfrm>
            <a:off x="2125340" y="2214695"/>
            <a:ext cx="4891441" cy="3668581"/>
          </a:xfrm>
        </p:spPr>
      </p:pic>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17</a:t>
            </a:fld>
            <a:endParaRPr lang="ja-JP" altLang="en-US" dirty="0"/>
          </a:p>
        </p:txBody>
      </p:sp>
      <p:sp>
        <p:nvSpPr>
          <p:cNvPr id="12" name="楕円 11"/>
          <p:cNvSpPr/>
          <p:nvPr/>
        </p:nvSpPr>
        <p:spPr>
          <a:xfrm>
            <a:off x="7207524" y="1792254"/>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263379" y="2091342"/>
            <a:ext cx="877163" cy="369332"/>
          </a:xfrm>
          <a:prstGeom prst="rect">
            <a:avLst/>
          </a:prstGeom>
          <a:noFill/>
        </p:spPr>
        <p:txBody>
          <a:bodyPr wrap="none" rtlCol="0">
            <a:spAutoFit/>
          </a:bodyPr>
          <a:lstStyle/>
          <a:p>
            <a:r>
              <a:rPr lang="ja-JP" altLang="en-US" dirty="0" smtClean="0"/>
              <a:t>おも</a:t>
            </a:r>
            <a:r>
              <a:rPr lang="ja-JP" altLang="en-US" dirty="0"/>
              <a:t>り</a:t>
            </a:r>
            <a:endParaRPr kumimoji="1" lang="ja-JP" altLang="en-US" dirty="0"/>
          </a:p>
        </p:txBody>
      </p:sp>
      <p:cxnSp>
        <p:nvCxnSpPr>
          <p:cNvPr id="15" name="直線矢印コネクタ 14"/>
          <p:cNvCxnSpPr/>
          <p:nvPr/>
        </p:nvCxnSpPr>
        <p:spPr>
          <a:xfrm flipH="1">
            <a:off x="5721534" y="2434120"/>
            <a:ext cx="1536154" cy="1614865"/>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楕円 22"/>
          <p:cNvSpPr/>
          <p:nvPr/>
        </p:nvSpPr>
        <p:spPr>
          <a:xfrm>
            <a:off x="7091984" y="4921297"/>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7204289" y="5055331"/>
            <a:ext cx="646331" cy="646331"/>
          </a:xfrm>
          <a:prstGeom prst="rect">
            <a:avLst/>
          </a:prstGeom>
          <a:noFill/>
        </p:spPr>
        <p:txBody>
          <a:bodyPr wrap="none" rtlCol="0">
            <a:spAutoFit/>
          </a:bodyPr>
          <a:lstStyle/>
          <a:p>
            <a:r>
              <a:rPr kumimoji="1" lang="ja-JP" altLang="en-US" dirty="0" smtClean="0"/>
              <a:t>空力</a:t>
            </a:r>
            <a:endParaRPr kumimoji="1" lang="en-US" altLang="ja-JP" dirty="0" smtClean="0"/>
          </a:p>
          <a:p>
            <a:r>
              <a:rPr kumimoji="1" lang="ja-JP" altLang="en-US" dirty="0" smtClean="0"/>
              <a:t>中心</a:t>
            </a:r>
            <a:endParaRPr kumimoji="1" lang="ja-JP" altLang="en-US" dirty="0"/>
          </a:p>
        </p:txBody>
      </p:sp>
      <p:cxnSp>
        <p:nvCxnSpPr>
          <p:cNvPr id="25" name="直線矢印コネクタ 24"/>
          <p:cNvCxnSpPr/>
          <p:nvPr/>
        </p:nvCxnSpPr>
        <p:spPr>
          <a:xfrm flipH="1" flipV="1">
            <a:off x="5146766" y="4048985"/>
            <a:ext cx="1981175" cy="1136572"/>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楕円 28"/>
          <p:cNvSpPr/>
          <p:nvPr/>
        </p:nvSpPr>
        <p:spPr>
          <a:xfrm>
            <a:off x="1134592" y="4728357"/>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1268626" y="4921297"/>
            <a:ext cx="646331" cy="646331"/>
          </a:xfrm>
          <a:prstGeom prst="rect">
            <a:avLst/>
          </a:prstGeom>
          <a:noFill/>
        </p:spPr>
        <p:txBody>
          <a:bodyPr wrap="none" rtlCol="0">
            <a:spAutoFit/>
          </a:bodyPr>
          <a:lstStyle/>
          <a:p>
            <a:r>
              <a:rPr kumimoji="1" lang="ja-JP" altLang="en-US" dirty="0" smtClean="0"/>
              <a:t>重心</a:t>
            </a:r>
            <a:endParaRPr kumimoji="1" lang="en-US" altLang="ja-JP" dirty="0" smtClean="0"/>
          </a:p>
          <a:p>
            <a:r>
              <a:rPr lang="ja-JP" altLang="en-US" dirty="0"/>
              <a:t>位置</a:t>
            </a:r>
            <a:endParaRPr kumimoji="1" lang="ja-JP" altLang="en-US" dirty="0"/>
          </a:p>
        </p:txBody>
      </p:sp>
      <p:cxnSp>
        <p:nvCxnSpPr>
          <p:cNvPr id="31" name="直線矢印コネクタ 30"/>
          <p:cNvCxnSpPr/>
          <p:nvPr/>
        </p:nvCxnSpPr>
        <p:spPr>
          <a:xfrm flipV="1">
            <a:off x="2048993" y="4048985"/>
            <a:ext cx="2808305" cy="1038554"/>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917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飛行機の縦安定</a:t>
            </a:r>
            <a:endParaRPr kumimoji="1" lang="ja-JP" altLang="en-US" dirty="0"/>
          </a:p>
        </p:txBody>
      </p:sp>
      <p:sp>
        <p:nvSpPr>
          <p:cNvPr id="3" name="コンテンツ プレースホルダー 2"/>
          <p:cNvSpPr>
            <a:spLocks noGrp="1"/>
          </p:cNvSpPr>
          <p:nvPr>
            <p:ph sz="quarter" idx="13"/>
          </p:nvPr>
        </p:nvSpPr>
        <p:spPr>
          <a:xfrm>
            <a:off x="685800" y="1805575"/>
            <a:ext cx="7772870" cy="4040621"/>
          </a:xfrm>
        </p:spPr>
        <p:txBody>
          <a:bodyPr/>
          <a:lstStyle/>
          <a:p>
            <a:r>
              <a:rPr kumimoji="1" lang="ja-JP" altLang="en-US" dirty="0" smtClean="0"/>
              <a:t>空力中心が重心位置より前の場合</a:t>
            </a:r>
            <a:endParaRPr kumimoji="1" lang="en-US" altLang="ja-JP" dirty="0" smtClean="0"/>
          </a:p>
          <a:p>
            <a:endParaRPr lang="en-US" altLang="ja-JP" dirty="0" smtClean="0"/>
          </a:p>
          <a:p>
            <a:endParaRPr lang="en-US" altLang="ja-JP" dirty="0"/>
          </a:p>
          <a:p>
            <a:r>
              <a:rPr kumimoji="1" lang="ja-JP" altLang="en-US" dirty="0" smtClean="0"/>
              <a:t>空力中心が重心位置より後の場合</a:t>
            </a:r>
            <a:endParaRPr kumimoji="1" lang="en-US" altLang="ja-JP" dirty="0" smtClean="0"/>
          </a:p>
          <a:p>
            <a:endParaRPr lang="en-US" altLang="ja-JP" dirty="0" smtClean="0"/>
          </a:p>
          <a:p>
            <a:endParaRPr lang="en-US" altLang="ja-JP" dirty="0"/>
          </a:p>
          <a:p>
            <a:r>
              <a:rPr kumimoji="1" lang="ja-JP" altLang="en-US" dirty="0" smtClean="0"/>
              <a:t>空力中心と重心位置が同じ場合</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18</a:t>
            </a:fld>
            <a:endParaRPr lang="ja-JP" altLang="en-US" dirty="0"/>
          </a:p>
        </p:txBody>
      </p:sp>
      <p:cxnSp>
        <p:nvCxnSpPr>
          <p:cNvPr id="6" name="直線コネクタ 5"/>
          <p:cNvCxnSpPr/>
          <p:nvPr/>
        </p:nvCxnSpPr>
        <p:spPr>
          <a:xfrm>
            <a:off x="5100745" y="2881745"/>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6701208" y="2353240"/>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結合子 7"/>
          <p:cNvSpPr/>
          <p:nvPr/>
        </p:nvSpPr>
        <p:spPr>
          <a:xfrm>
            <a:off x="5652654" y="2770909"/>
            <a:ext cx="221672" cy="221672"/>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5347854" y="2149487"/>
            <a:ext cx="0" cy="732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5100744" y="4558144"/>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6701208" y="4029639"/>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p:cNvSpPr/>
          <p:nvPr/>
        </p:nvSpPr>
        <p:spPr>
          <a:xfrm>
            <a:off x="5652654" y="4447308"/>
            <a:ext cx="221672" cy="22167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6082145" y="3825886"/>
            <a:ext cx="0" cy="732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100743" y="5708071"/>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701208" y="5177530"/>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結合子 19"/>
          <p:cNvSpPr/>
          <p:nvPr/>
        </p:nvSpPr>
        <p:spPr>
          <a:xfrm>
            <a:off x="5652654" y="5595199"/>
            <a:ext cx="221672" cy="22167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V="1">
            <a:off x="5763490" y="4973777"/>
            <a:ext cx="0" cy="732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線コネクタ 8"/>
          <p:cNvCxnSpPr>
            <a:endCxn id="8" idx="0"/>
          </p:cNvCxnSpPr>
          <p:nvPr/>
        </p:nvCxnSpPr>
        <p:spPr>
          <a:xfrm flipV="1">
            <a:off x="5763490" y="2770909"/>
            <a:ext cx="0" cy="22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5763490" y="4447307"/>
            <a:ext cx="0" cy="22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5763490" y="5585698"/>
            <a:ext cx="0" cy="2216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7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空力中心が重心位置より前の場合</a:t>
            </a:r>
            <a:endParaRPr kumimoji="1" lang="ja-JP" altLang="en-US" dirty="0"/>
          </a:p>
        </p:txBody>
      </p:sp>
      <p:sp>
        <p:nvSpPr>
          <p:cNvPr id="5" name="テキスト プレースホルダー 4"/>
          <p:cNvSpPr>
            <a:spLocks noGrp="1"/>
          </p:cNvSpPr>
          <p:nvPr>
            <p:ph type="body" idx="1"/>
          </p:nvPr>
        </p:nvSpPr>
        <p:spPr>
          <a:xfrm>
            <a:off x="789857" y="2552038"/>
            <a:ext cx="3655106" cy="509996"/>
          </a:xfrm>
        </p:spPr>
        <p:txBody>
          <a:bodyPr/>
          <a:lstStyle/>
          <a:p>
            <a:pPr algn="ctr"/>
            <a:r>
              <a:rPr kumimoji="1" lang="ja-JP" altLang="en-US" dirty="0" smtClean="0"/>
              <a:t>零戦</a:t>
            </a:r>
            <a:endParaRPr kumimoji="1" lang="ja-JP" altLang="en-US" dirty="0"/>
          </a:p>
        </p:txBody>
      </p:sp>
      <p:sp>
        <p:nvSpPr>
          <p:cNvPr id="6" name="テキスト プレースホルダー 5"/>
          <p:cNvSpPr>
            <a:spLocks noGrp="1"/>
          </p:cNvSpPr>
          <p:nvPr>
            <p:ph type="body" sz="quarter" idx="3"/>
          </p:nvPr>
        </p:nvSpPr>
        <p:spPr>
          <a:xfrm>
            <a:off x="4712998" y="2292857"/>
            <a:ext cx="3661353" cy="679994"/>
          </a:xfrm>
        </p:spPr>
        <p:txBody>
          <a:bodyPr/>
          <a:lstStyle/>
          <a:p>
            <a:pPr algn="ctr"/>
            <a:r>
              <a:rPr kumimoji="1" lang="ja-JP" altLang="en-US" dirty="0" smtClean="0"/>
              <a:t>グラマン</a:t>
            </a:r>
            <a:endParaRPr kumimoji="1" lang="ja-JP" altLang="en-US" dirty="0"/>
          </a:p>
        </p:txBody>
      </p:sp>
      <p:pic>
        <p:nvPicPr>
          <p:cNvPr id="18" name="gu mae">
            <a:hlinkClick r:id="" action="ppaction://media"/>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6"/>
          <a:stretch>
            <a:fillRect/>
          </a:stretch>
        </p:blipFill>
        <p:spPr>
          <a:xfrm>
            <a:off x="4652529" y="3061187"/>
            <a:ext cx="3829050" cy="2437172"/>
          </a:xfrm>
        </p:spPr>
      </p:pic>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19</a:t>
            </a:fld>
            <a:endParaRPr kumimoji="1" lang="ja-JP" altLang="en-US" dirty="0"/>
          </a:p>
        </p:txBody>
      </p:sp>
      <p:cxnSp>
        <p:nvCxnSpPr>
          <p:cNvPr id="14" name="直線コネクタ 13"/>
          <p:cNvCxnSpPr/>
          <p:nvPr/>
        </p:nvCxnSpPr>
        <p:spPr>
          <a:xfrm>
            <a:off x="6015145" y="2380347"/>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7615608" y="1851842"/>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p:cNvSpPr/>
          <p:nvPr/>
        </p:nvSpPr>
        <p:spPr>
          <a:xfrm>
            <a:off x="6567054" y="2269511"/>
            <a:ext cx="221672" cy="22167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6262254" y="1648089"/>
            <a:ext cx="0" cy="732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3" name="zero mae">
            <a:hlinkClick r:id="" action="ppaction://media"/>
          </p:cNvPr>
          <p:cNvPicPr>
            <a:picLocks noGrp="1" noChangeAspect="1"/>
          </p:cNvPicPr>
          <p:nvPr>
            <p:ph sz="quarter" idx="13"/>
            <a:videoFile r:link="rId4"/>
            <p:extLst>
              <p:ext uri="{DAA4B4D4-6D71-4841-9C94-3DE7FCFB9230}">
                <p14:media xmlns:p14="http://schemas.microsoft.com/office/powerpoint/2010/main" r:embed="rId3"/>
              </p:ext>
            </p:extLst>
          </p:nvPr>
        </p:nvPicPr>
        <p:blipFill>
          <a:blip r:embed="rId7"/>
          <a:stretch>
            <a:fillRect/>
          </a:stretch>
        </p:blipFill>
        <p:spPr>
          <a:xfrm>
            <a:off x="685800" y="3062034"/>
            <a:ext cx="3829050" cy="2435479"/>
          </a:xfrm>
        </p:spPr>
      </p:pic>
      <p:cxnSp>
        <p:nvCxnSpPr>
          <p:cNvPr id="19" name="直線コネクタ 18"/>
          <p:cNvCxnSpPr/>
          <p:nvPr/>
        </p:nvCxnSpPr>
        <p:spPr>
          <a:xfrm flipV="1">
            <a:off x="6687390" y="2269638"/>
            <a:ext cx="0" cy="2216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9" fill="hold"/>
                                        <p:tgtEl>
                                          <p:spTgt spid="13"/>
                                        </p:tgtEl>
                                      </p:cBhvr>
                                    </p:cmd>
                                  </p:childTnLst>
                                </p:cTn>
                              </p:par>
                            </p:childTnLst>
                          </p:cTn>
                        </p:par>
                        <p:par>
                          <p:cTn id="7" fill="hold">
                            <p:stCondLst>
                              <p:cond delay="6499"/>
                            </p:stCondLst>
                            <p:childTnLst>
                              <p:par>
                                <p:cTn id="8" presetID="1" presetClass="mediacall" presetSubtype="0" fill="hold" nodeType="afterEffect">
                                  <p:stCondLst>
                                    <p:cond delay="0"/>
                                  </p:stCondLst>
                                  <p:childTnLst>
                                    <p:cmd type="call" cmd="playFrom(0.0)">
                                      <p:cBhvr>
                                        <p:cTn id="9" dur="570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0" repeatCount="indefinite" fill="remove"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fullScrn="1">
              <p:cMediaNode vol="80000">
                <p:cTn id="16" repeatCount="indefinite" fill="remove" display="0">
                  <p:stCondLst>
                    <p:cond delay="indefinite"/>
                  </p:stCondLst>
                </p:cTn>
                <p:tgtEl>
                  <p:spTgt spid="18"/>
                </p:tgtEl>
              </p:cMediaNode>
            </p:video>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06849" y="691584"/>
            <a:ext cx="5930302" cy="1197133"/>
          </a:xfrm>
        </p:spPr>
        <p:txBody>
          <a:bodyPr/>
          <a:lstStyle/>
          <a:p>
            <a:r>
              <a:rPr lang="ja-JP" altLang="en-US" b="1" dirty="0" smtClean="0"/>
              <a:t>飛行ロボットコンテスト</a:t>
            </a:r>
            <a:endParaRPr kumimoji="1" lang="ja-JP" altLang="en-US" b="1" dirty="0"/>
          </a:p>
        </p:txBody>
      </p:sp>
      <p:sp>
        <p:nvSpPr>
          <p:cNvPr id="3" name="コンテンツ プレースホルダー 2"/>
          <p:cNvSpPr>
            <a:spLocks noGrp="1"/>
          </p:cNvSpPr>
          <p:nvPr>
            <p:ph sz="quarter" idx="13"/>
          </p:nvPr>
        </p:nvSpPr>
        <p:spPr>
          <a:xfrm>
            <a:off x="628650" y="2138294"/>
            <a:ext cx="7886700" cy="3744982"/>
          </a:xfrm>
        </p:spPr>
        <p:txBody>
          <a:bodyPr>
            <a:normAutofit/>
          </a:bodyPr>
          <a:lstStyle/>
          <a:p>
            <a:pPr marL="0" indent="0">
              <a:buNone/>
            </a:pPr>
            <a:r>
              <a:rPr kumimoji="1" lang="ja-JP" altLang="en-US" dirty="0"/>
              <a:t>　</a:t>
            </a:r>
          </a:p>
        </p:txBody>
      </p:sp>
      <p:sp>
        <p:nvSpPr>
          <p:cNvPr id="5" name="スライド番号プレースホルダー 4"/>
          <p:cNvSpPr>
            <a:spLocks noGrp="1"/>
          </p:cNvSpPr>
          <p:nvPr>
            <p:ph type="sldNum" sz="quarter" idx="12"/>
          </p:nvPr>
        </p:nvSpPr>
        <p:spPr/>
        <p:txBody>
          <a:bodyPr/>
          <a:lstStyle/>
          <a:p>
            <a:fld id="{48F69794-196F-4958-868C-1DE37E8AF893}" type="slidenum">
              <a:rPr kumimoji="1" lang="ja-JP" altLang="en-US" smtClean="0"/>
              <a:t>2</a:t>
            </a:fld>
            <a:endParaRPr kumimoji="1" lang="ja-JP" altLang="en-US" dirty="0"/>
          </a:p>
        </p:txBody>
      </p:sp>
      <p:pic>
        <p:nvPicPr>
          <p:cNvPr id="6"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9835" y="1594591"/>
            <a:ext cx="7624330" cy="4288685"/>
          </a:xfrm>
          <a:prstGeom prst="rect">
            <a:avLst/>
          </a:prstGeom>
        </p:spPr>
      </p:pic>
    </p:spTree>
    <p:extLst>
      <p:ext uri="{BB962C8B-B14F-4D97-AF65-F5344CB8AC3E}">
        <p14:creationId xmlns:p14="http://schemas.microsoft.com/office/powerpoint/2010/main" val="103768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97463"/>
            <a:ext cx="7773338" cy="1596177"/>
          </a:xfrm>
        </p:spPr>
        <p:txBody>
          <a:bodyPr/>
          <a:lstStyle/>
          <a:p>
            <a:r>
              <a:rPr lang="ja-JP" altLang="en-US" dirty="0" smtClean="0"/>
              <a:t>空力</a:t>
            </a:r>
            <a:r>
              <a:rPr lang="ja-JP" altLang="en-US" dirty="0"/>
              <a:t>中心</a:t>
            </a:r>
            <a:r>
              <a:rPr lang="ja-JP" altLang="en-US" dirty="0" smtClean="0"/>
              <a:t>が重心位置より後の場合</a:t>
            </a:r>
            <a:endParaRPr kumimoji="1" lang="ja-JP" altLang="en-US" dirty="0"/>
          </a:p>
        </p:txBody>
      </p:sp>
      <p:sp>
        <p:nvSpPr>
          <p:cNvPr id="5" name="テキスト プレースホルダー 4"/>
          <p:cNvSpPr>
            <a:spLocks noGrp="1"/>
          </p:cNvSpPr>
          <p:nvPr>
            <p:ph type="body" idx="1"/>
          </p:nvPr>
        </p:nvSpPr>
        <p:spPr>
          <a:xfrm>
            <a:off x="789857" y="2566816"/>
            <a:ext cx="3655106" cy="509996"/>
          </a:xfrm>
        </p:spPr>
        <p:txBody>
          <a:bodyPr/>
          <a:lstStyle/>
          <a:p>
            <a:pPr algn="ctr"/>
            <a:r>
              <a:rPr kumimoji="1" lang="ja-JP" altLang="en-US" dirty="0" smtClean="0"/>
              <a:t>零戦</a:t>
            </a:r>
            <a:endParaRPr kumimoji="1" lang="ja-JP" altLang="en-US" dirty="0"/>
          </a:p>
        </p:txBody>
      </p:sp>
      <p:sp>
        <p:nvSpPr>
          <p:cNvPr id="6" name="テキスト プレースホルダー 5"/>
          <p:cNvSpPr>
            <a:spLocks noGrp="1"/>
          </p:cNvSpPr>
          <p:nvPr>
            <p:ph type="body" sz="quarter" idx="3"/>
          </p:nvPr>
        </p:nvSpPr>
        <p:spPr>
          <a:xfrm>
            <a:off x="4712998" y="2371018"/>
            <a:ext cx="3661353" cy="679994"/>
          </a:xfrm>
        </p:spPr>
        <p:txBody>
          <a:bodyPr/>
          <a:lstStyle/>
          <a:p>
            <a:pPr algn="ctr"/>
            <a:r>
              <a:rPr kumimoji="1" lang="ja-JP" altLang="en-US" dirty="0" smtClean="0"/>
              <a:t>グラマン</a:t>
            </a:r>
            <a:endParaRPr kumimoji="1" lang="ja-JP" altLang="en-US" dirty="0"/>
          </a:p>
        </p:txBody>
      </p:sp>
      <p:pic>
        <p:nvPicPr>
          <p:cNvPr id="20" name="gu usi">
            <a:hlinkClick r:id="" action="ppaction://media"/>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6"/>
          <a:stretch>
            <a:fillRect/>
          </a:stretch>
        </p:blipFill>
        <p:spPr>
          <a:xfrm>
            <a:off x="4743449" y="3051011"/>
            <a:ext cx="3829050" cy="2446501"/>
          </a:xfrm>
        </p:spPr>
      </p:pic>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20</a:t>
            </a:fld>
            <a:endParaRPr kumimoji="1" lang="ja-JP" altLang="en-US" dirty="0"/>
          </a:p>
        </p:txBody>
      </p:sp>
      <p:cxnSp>
        <p:nvCxnSpPr>
          <p:cNvPr id="8" name="直線コネクタ 7"/>
          <p:cNvCxnSpPr/>
          <p:nvPr/>
        </p:nvCxnSpPr>
        <p:spPr>
          <a:xfrm>
            <a:off x="6188328" y="2423530"/>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7788792" y="1895025"/>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p:cNvSpPr/>
          <p:nvPr/>
        </p:nvSpPr>
        <p:spPr>
          <a:xfrm>
            <a:off x="6740238" y="2312694"/>
            <a:ext cx="221672" cy="22167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7169729" y="1691272"/>
            <a:ext cx="0" cy="732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9" name="zero usi">
            <a:hlinkClick r:id="" action="ppaction://media"/>
          </p:cNvPr>
          <p:cNvPicPr>
            <a:picLocks noGrp="1" noChangeAspect="1"/>
          </p:cNvPicPr>
          <p:nvPr>
            <p:ph sz="quarter" idx="13"/>
            <a:videoFile r:link="rId4"/>
            <p:extLst>
              <p:ext uri="{DAA4B4D4-6D71-4841-9C94-3DE7FCFB9230}">
                <p14:media xmlns:p14="http://schemas.microsoft.com/office/powerpoint/2010/main" r:embed="rId3"/>
              </p:ext>
            </p:extLst>
          </p:nvPr>
        </p:nvPicPr>
        <p:blipFill>
          <a:blip r:embed="rId7"/>
          <a:stretch>
            <a:fillRect/>
          </a:stretch>
        </p:blipFill>
        <p:spPr>
          <a:xfrm>
            <a:off x="685800" y="3051012"/>
            <a:ext cx="3829050" cy="2446501"/>
          </a:xfrm>
        </p:spPr>
      </p:pic>
      <p:cxnSp>
        <p:nvCxnSpPr>
          <p:cNvPr id="21" name="直線コネクタ 20"/>
          <p:cNvCxnSpPr/>
          <p:nvPr/>
        </p:nvCxnSpPr>
        <p:spPr>
          <a:xfrm flipV="1">
            <a:off x="6847707" y="2320610"/>
            <a:ext cx="0" cy="2216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9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8" fill="hold"/>
                                        <p:tgtEl>
                                          <p:spTgt spid="19"/>
                                        </p:tgtEl>
                                      </p:cBhvr>
                                    </p:cmd>
                                  </p:childTnLst>
                                </p:cTn>
                              </p:par>
                            </p:childTnLst>
                          </p:cTn>
                        </p:par>
                        <p:par>
                          <p:cTn id="7" fill="hold">
                            <p:stCondLst>
                              <p:cond delay="5958"/>
                            </p:stCondLst>
                            <p:childTnLst>
                              <p:par>
                                <p:cTn id="8" presetID="1" presetClass="mediacall" presetSubtype="0" fill="hold" nodeType="afterEffect">
                                  <p:stCondLst>
                                    <p:cond delay="0"/>
                                  </p:stCondLst>
                                  <p:childTnLst>
                                    <p:cmd type="call" cmd="playFrom(0.0)">
                                      <p:cBhvr>
                                        <p:cTn id="9" dur="554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0" repeatCount="indefinite" fill="remove" display="0">
                  <p:stCondLst>
                    <p:cond delay="indefinite"/>
                  </p:stCondLst>
                </p:cTn>
                <p:tgtEl>
                  <p:spTgt spid="19"/>
                </p:tgtEl>
              </p:cMediaNode>
            </p:video>
            <p:seq concurrent="1" nextAc="seek">
              <p:cTn id="11" restart="whenNotActive" fill="hold" evtFilter="cancelBubble" nodeType="interactiveSeq">
                <p:stCondLst>
                  <p:cond evt="onClick" delay="0">
                    <p:tgtEl>
                      <p:spTgt spid="1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9"/>
                                        </p:tgtEl>
                                      </p:cBhvr>
                                    </p:cmd>
                                  </p:childTnLst>
                                </p:cTn>
                              </p:par>
                            </p:childTnLst>
                          </p:cTn>
                        </p:par>
                      </p:childTnLst>
                    </p:cTn>
                  </p:par>
                </p:childTnLst>
              </p:cTn>
              <p:nextCondLst>
                <p:cond evt="onClick" delay="0">
                  <p:tgtEl>
                    <p:spTgt spid="19"/>
                  </p:tgtEl>
                </p:cond>
              </p:nextCondLst>
            </p:seq>
            <p:video fullScrn="1">
              <p:cMediaNode vol="80000">
                <p:cTn id="16" repeatCount="indefinite" fill="remove" display="0">
                  <p:stCondLst>
                    <p:cond delay="indefinite"/>
                  </p:stCondLst>
                </p:cTn>
                <p:tgtEl>
                  <p:spTgt spid="20"/>
                </p:tgtEl>
              </p:cMediaNode>
            </p:video>
            <p:seq concurrent="1" nextAc="seek">
              <p:cTn id="17" restart="whenNotActive" fill="hold" evtFilter="cancelBubble" nodeType="interactiveSeq">
                <p:stCondLst>
                  <p:cond evt="onClick" delay="0">
                    <p:tgtEl>
                      <p:spTgt spid="2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空力中心と重心位置が同じ場合</a:t>
            </a:r>
            <a:endParaRPr kumimoji="1" lang="ja-JP" altLang="en-US" dirty="0"/>
          </a:p>
        </p:txBody>
      </p:sp>
      <p:sp>
        <p:nvSpPr>
          <p:cNvPr id="7" name="テキスト プレースホルダー 6"/>
          <p:cNvSpPr>
            <a:spLocks noGrp="1"/>
          </p:cNvSpPr>
          <p:nvPr>
            <p:ph type="body" idx="1"/>
          </p:nvPr>
        </p:nvSpPr>
        <p:spPr/>
        <p:txBody>
          <a:bodyPr/>
          <a:lstStyle/>
          <a:p>
            <a:pPr algn="ctr"/>
            <a:r>
              <a:rPr kumimoji="1" lang="ja-JP" altLang="en-US" dirty="0" smtClean="0"/>
              <a:t>零戦</a:t>
            </a:r>
            <a:endParaRPr kumimoji="1" lang="ja-JP" altLang="en-US" dirty="0"/>
          </a:p>
        </p:txBody>
      </p:sp>
      <p:sp>
        <p:nvSpPr>
          <p:cNvPr id="8" name="テキスト プレースホルダー 7"/>
          <p:cNvSpPr>
            <a:spLocks noGrp="1"/>
          </p:cNvSpPr>
          <p:nvPr>
            <p:ph type="body" sz="quarter" idx="3"/>
          </p:nvPr>
        </p:nvSpPr>
        <p:spPr>
          <a:xfrm>
            <a:off x="4712998" y="2391345"/>
            <a:ext cx="3661353" cy="679994"/>
          </a:xfrm>
        </p:spPr>
        <p:txBody>
          <a:bodyPr/>
          <a:lstStyle/>
          <a:p>
            <a:pPr algn="ctr"/>
            <a:r>
              <a:rPr kumimoji="1" lang="ja-JP" altLang="en-US" dirty="0" smtClean="0"/>
              <a:t>グラマン</a:t>
            </a:r>
            <a:endParaRPr kumimoji="1" lang="ja-JP" altLang="en-US" dirty="0"/>
          </a:p>
        </p:txBody>
      </p:sp>
      <p:pic>
        <p:nvPicPr>
          <p:cNvPr id="3" name="IMG_5842">
            <a:hlinkClick r:id="" action="ppaction://media"/>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6"/>
          <a:stretch>
            <a:fillRect/>
          </a:stretch>
        </p:blipFill>
        <p:spPr>
          <a:xfrm>
            <a:off x="4629150" y="3051012"/>
            <a:ext cx="3829050" cy="2446501"/>
          </a:xfrm>
        </p:spPr>
      </p:pic>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21</a:t>
            </a:fld>
            <a:endParaRPr kumimoji="1" lang="ja-JP" altLang="en-US" dirty="0"/>
          </a:p>
        </p:txBody>
      </p:sp>
      <p:cxnSp>
        <p:nvCxnSpPr>
          <p:cNvPr id="11" name="直線コネクタ 10"/>
          <p:cNvCxnSpPr/>
          <p:nvPr/>
        </p:nvCxnSpPr>
        <p:spPr>
          <a:xfrm>
            <a:off x="6188328" y="2425566"/>
            <a:ext cx="226987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7788793" y="1895025"/>
            <a:ext cx="385600" cy="52850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ローチャート: 結合子 12"/>
          <p:cNvSpPr/>
          <p:nvPr/>
        </p:nvSpPr>
        <p:spPr>
          <a:xfrm>
            <a:off x="6740239" y="2312694"/>
            <a:ext cx="221672" cy="22167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a:stCxn id="13" idx="4"/>
          </p:cNvCxnSpPr>
          <p:nvPr/>
        </p:nvCxnSpPr>
        <p:spPr>
          <a:xfrm flipV="1">
            <a:off x="6851075" y="1691272"/>
            <a:ext cx="0" cy="84309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8" name="zero ona">
            <a:hlinkClick r:id="" action="ppaction://media"/>
          </p:cNvPr>
          <p:cNvPicPr>
            <a:picLocks noGrp="1" noChangeAspect="1"/>
          </p:cNvPicPr>
          <p:nvPr>
            <p:ph sz="quarter" idx="13"/>
            <a:videoFile r:link="rId4"/>
            <p:extLst>
              <p:ext uri="{DAA4B4D4-6D71-4841-9C94-3DE7FCFB9230}">
                <p14:media xmlns:p14="http://schemas.microsoft.com/office/powerpoint/2010/main" r:embed="rId3"/>
              </p:ext>
            </p:extLst>
          </p:nvPr>
        </p:nvPicPr>
        <p:blipFill>
          <a:blip r:embed="rId7"/>
          <a:stretch>
            <a:fillRect/>
          </a:stretch>
        </p:blipFill>
        <p:spPr>
          <a:xfrm>
            <a:off x="685800" y="3051012"/>
            <a:ext cx="3829050" cy="2446501"/>
          </a:xfrm>
        </p:spPr>
      </p:pic>
    </p:spTree>
    <p:extLst>
      <p:ext uri="{BB962C8B-B14F-4D97-AF65-F5344CB8AC3E}">
        <p14:creationId xmlns:p14="http://schemas.microsoft.com/office/powerpoint/2010/main" val="18223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24" fill="hold"/>
                                        <p:tgtEl>
                                          <p:spTgt spid="18"/>
                                        </p:tgtEl>
                                      </p:cBhvr>
                                    </p:cmd>
                                  </p:childTnLst>
                                </p:cTn>
                              </p:par>
                            </p:childTnLst>
                          </p:cTn>
                        </p:par>
                        <p:par>
                          <p:cTn id="7" fill="hold">
                            <p:stCondLst>
                              <p:cond delay="10124"/>
                            </p:stCondLst>
                            <p:childTnLst>
                              <p:par>
                                <p:cTn id="8" presetID="1" presetClass="mediacall" presetSubtype="0" fill="hold" nodeType="afterEffect">
                                  <p:stCondLst>
                                    <p:cond delay="0"/>
                                  </p:stCondLst>
                                  <p:childTnLst>
                                    <p:cmd type="call" cmd="playFrom(0.0)">
                                      <p:cBhvr>
                                        <p:cTn id="9" dur="5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0" repeatCount="indefinite" fill="remove" display="0">
                  <p:stCondLst>
                    <p:cond delay="indefinite"/>
                  </p:stCondLst>
                </p:cTn>
                <p:tgtEl>
                  <p:spTgt spid="18"/>
                </p:tgtEl>
              </p:cMediaNode>
            </p:video>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8"/>
                                        </p:tgtEl>
                                      </p:cBhvr>
                                    </p:cmd>
                                  </p:childTnLst>
                                </p:cTn>
                              </p:par>
                            </p:childTnLst>
                          </p:cTn>
                        </p:par>
                      </p:childTnLst>
                    </p:cTn>
                  </p:par>
                </p:childTnLst>
              </p:cTn>
              <p:nextCondLst>
                <p:cond evt="onClick" delay="0">
                  <p:tgtEl>
                    <p:spTgt spid="18"/>
                  </p:tgtEl>
                </p:cond>
              </p:nextCondLst>
            </p:seq>
            <p:video fullScrn="1">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sz="quarter" idx="13"/>
          </p:nvPr>
        </p:nvSpPr>
        <p:spPr/>
        <p:txBody>
          <a:bodyPr>
            <a:normAutofit fontScale="92500" lnSpcReduction="20000"/>
          </a:bodyPr>
          <a:lstStyle/>
          <a:p>
            <a:pPr marL="0" indent="0" algn="ctr">
              <a:buNone/>
            </a:pPr>
            <a:r>
              <a:rPr lang="ja-JP" altLang="en-US" dirty="0" smtClean="0"/>
              <a:t>空力中心と重心位置が同じ場合</a:t>
            </a:r>
            <a:endParaRPr lang="en-US" altLang="ja-JP" dirty="0"/>
          </a:p>
          <a:p>
            <a:pPr marL="0" indent="0">
              <a:buNone/>
            </a:pPr>
            <a:endParaRPr lang="en-US" altLang="ja-JP" dirty="0" smtClean="0"/>
          </a:p>
          <a:p>
            <a:pPr marL="0" indent="0">
              <a:buNone/>
            </a:pPr>
            <a:endParaRPr lang="en-US" altLang="ja-JP" dirty="0"/>
          </a:p>
          <a:p>
            <a:pPr marL="0" indent="0" algn="ctr">
              <a:buNone/>
            </a:pPr>
            <a:endParaRPr lang="en-US" altLang="ja-JP" dirty="0" smtClean="0"/>
          </a:p>
          <a:p>
            <a:pPr marL="0" indent="0" algn="ctr">
              <a:buNone/>
            </a:pPr>
            <a:r>
              <a:rPr lang="ja-JP" altLang="en-US" dirty="0" smtClean="0"/>
              <a:t>頭上げ下げの動作を行わない</a:t>
            </a:r>
            <a:endParaRPr lang="en-US" altLang="ja-JP" dirty="0" smtClean="0"/>
          </a:p>
          <a:p>
            <a:pPr marL="0" indent="0" algn="ctr">
              <a:buNone/>
            </a:pPr>
            <a:endParaRPr lang="en-US" altLang="ja-JP" dirty="0" smtClean="0"/>
          </a:p>
          <a:p>
            <a:pPr marL="0" indent="0">
              <a:buNone/>
            </a:pPr>
            <a:endParaRPr lang="en-US" altLang="ja-JP" dirty="0"/>
          </a:p>
          <a:p>
            <a:pPr marL="0" indent="0" algn="ctr">
              <a:buNone/>
            </a:pPr>
            <a:r>
              <a:rPr lang="ja-JP" altLang="en-US" dirty="0" smtClean="0"/>
              <a:t>理想の縦安定</a:t>
            </a:r>
            <a:endParaRPr lang="en-US" altLang="ja-JP" dirty="0" smtClean="0"/>
          </a:p>
          <a:p>
            <a:pPr marL="0" indent="0" algn="ctr">
              <a:buNone/>
            </a:pPr>
            <a:endParaRPr lang="en-US" altLang="ja-JP" dirty="0" smtClean="0"/>
          </a:p>
        </p:txBody>
      </p:sp>
      <p:sp>
        <p:nvSpPr>
          <p:cNvPr id="7" name="コンテンツ プレースホルダー 6"/>
          <p:cNvSpPr>
            <a:spLocks noGrp="1"/>
          </p:cNvSpPr>
          <p:nvPr>
            <p:ph sz="quarter" idx="14"/>
          </p:nvPr>
        </p:nvSpPr>
        <p:spPr>
          <a:xfrm>
            <a:off x="4629150" y="2367093"/>
            <a:ext cx="3829050" cy="3733261"/>
          </a:xfrm>
        </p:spPr>
        <p:txBody>
          <a:bodyPr>
            <a:normAutofit fontScale="92500" lnSpcReduction="10000"/>
          </a:bodyPr>
          <a:lstStyle/>
          <a:p>
            <a:pPr marL="0" indent="0">
              <a:buNone/>
            </a:pPr>
            <a:r>
              <a:rPr lang="ja-JP" altLang="en-US" dirty="0"/>
              <a:t>グラマン</a:t>
            </a:r>
            <a:r>
              <a:rPr lang="ja-JP" altLang="en-US" dirty="0" smtClean="0"/>
              <a:t>より零戦の方が航続距離が長い</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ja-JP" altLang="en-US" dirty="0" smtClean="0"/>
              <a:t>　テーパ比はグラマンが小さい</a:t>
            </a:r>
            <a:endParaRPr lang="en-US" altLang="ja-JP" dirty="0" smtClean="0"/>
          </a:p>
          <a:p>
            <a:pPr marL="0" indent="0">
              <a:buNone/>
            </a:pPr>
            <a:endParaRPr lang="en-US" altLang="ja-JP" dirty="0"/>
          </a:p>
          <a:p>
            <a:pPr marL="0" indent="0">
              <a:buNone/>
            </a:pPr>
            <a:endParaRPr lang="en-US" altLang="ja-JP" dirty="0" smtClean="0"/>
          </a:p>
          <a:p>
            <a:pPr marL="0" indent="0">
              <a:buNone/>
            </a:pPr>
            <a:r>
              <a:rPr lang="ja-JP" altLang="en-US" dirty="0" smtClean="0"/>
              <a:t>テーパ比が小さいと空気抵抗が大きい</a:t>
            </a:r>
            <a:endParaRPr lang="en-US" altLang="ja-JP" dirty="0" smtClean="0"/>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22</a:t>
            </a:fld>
            <a:endParaRPr kumimoji="1" lang="ja-JP" altLang="en-US" dirty="0"/>
          </a:p>
        </p:txBody>
      </p:sp>
      <p:sp>
        <p:nvSpPr>
          <p:cNvPr id="5" name="下矢印 4"/>
          <p:cNvSpPr/>
          <p:nvPr/>
        </p:nvSpPr>
        <p:spPr>
          <a:xfrm>
            <a:off x="2394350" y="3139520"/>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下矢印 5"/>
          <p:cNvSpPr/>
          <p:nvPr/>
        </p:nvSpPr>
        <p:spPr>
          <a:xfrm>
            <a:off x="2394350" y="4499812"/>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下矢印 9"/>
          <p:cNvSpPr/>
          <p:nvPr/>
        </p:nvSpPr>
        <p:spPr>
          <a:xfrm>
            <a:off x="6337935" y="3178727"/>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下矢印 10"/>
          <p:cNvSpPr/>
          <p:nvPr/>
        </p:nvSpPr>
        <p:spPr>
          <a:xfrm>
            <a:off x="6337935" y="4499811"/>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42676099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今後</a:t>
            </a:r>
            <a:r>
              <a:rPr lang="ja-JP" altLang="en-US" dirty="0" smtClean="0"/>
              <a:t>の課題</a:t>
            </a:r>
            <a:endParaRPr kumimoji="1" lang="ja-JP" altLang="en-US" dirty="0"/>
          </a:p>
        </p:txBody>
      </p:sp>
      <p:sp>
        <p:nvSpPr>
          <p:cNvPr id="3" name="コンテンツ プレースホルダー 2"/>
          <p:cNvSpPr>
            <a:spLocks noGrp="1"/>
          </p:cNvSpPr>
          <p:nvPr>
            <p:ph sz="quarter" idx="13"/>
          </p:nvPr>
        </p:nvSpPr>
        <p:spPr/>
        <p:txBody>
          <a:bodyPr/>
          <a:lstStyle/>
          <a:p>
            <a:pPr marL="0" indent="0">
              <a:buNone/>
            </a:pPr>
            <a:r>
              <a:rPr lang="ja-JP" altLang="en-US" sz="2100" dirty="0" smtClean="0">
                <a:solidFill>
                  <a:schemeClr val="accent1"/>
                </a:solidFill>
              </a:rPr>
              <a:t>テーパ</a:t>
            </a:r>
            <a:r>
              <a:rPr lang="ja-JP" altLang="en-US" sz="2100" dirty="0">
                <a:solidFill>
                  <a:schemeClr val="accent1"/>
                </a:solidFill>
              </a:rPr>
              <a:t>翼以外</a:t>
            </a:r>
            <a:r>
              <a:rPr lang="ja-JP" altLang="en-US" sz="2100" dirty="0"/>
              <a:t>での飛行試験</a:t>
            </a:r>
            <a:endParaRPr lang="en-US" altLang="ja-JP" sz="2100" dirty="0"/>
          </a:p>
          <a:p>
            <a:pPr marL="0" indent="0">
              <a:buNone/>
            </a:pPr>
            <a:endParaRPr lang="en-US" altLang="ja-JP" sz="2100" dirty="0"/>
          </a:p>
          <a:p>
            <a:pPr marL="0" indent="0">
              <a:buNone/>
            </a:pPr>
            <a:r>
              <a:rPr lang="ja-JP" altLang="en-US" sz="2100" dirty="0"/>
              <a:t>カタパルトの製作・使用</a:t>
            </a:r>
            <a:endParaRPr lang="en-US" altLang="ja-JP" sz="2100" dirty="0"/>
          </a:p>
          <a:p>
            <a:pPr marL="0" indent="0">
              <a:buNone/>
            </a:pPr>
            <a:endParaRPr lang="en-US" altLang="ja-JP" sz="2100" dirty="0"/>
          </a:p>
          <a:p>
            <a:pPr marL="0" indent="0">
              <a:buNone/>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23</a:t>
            </a:fld>
            <a:endParaRPr kumimoji="1"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9955" y="2894399"/>
            <a:ext cx="2207903" cy="2207903"/>
          </a:xfrm>
          <a:prstGeom prst="rect">
            <a:avLst/>
          </a:prstGeom>
        </p:spPr>
      </p:pic>
    </p:spTree>
    <p:extLst>
      <p:ext uri="{BB962C8B-B14F-4D97-AF65-F5344CB8AC3E}">
        <p14:creationId xmlns:p14="http://schemas.microsoft.com/office/powerpoint/2010/main" val="829669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48F69794-196F-4958-868C-1DE37E8AF893}" type="slidenum">
              <a:rPr kumimoji="1" lang="ja-JP" altLang="en-US" smtClean="0"/>
              <a:t>24</a:t>
            </a:fld>
            <a:endParaRPr kumimoji="1" lang="ja-JP" altLang="en-US" dirty="0"/>
          </a:p>
        </p:txBody>
      </p:sp>
      <p:sp>
        <p:nvSpPr>
          <p:cNvPr id="3" name="テキスト ボックス 2"/>
          <p:cNvSpPr txBox="1"/>
          <p:nvPr/>
        </p:nvSpPr>
        <p:spPr>
          <a:xfrm>
            <a:off x="1240983" y="3120391"/>
            <a:ext cx="6647975" cy="646331"/>
          </a:xfrm>
          <a:prstGeom prst="rect">
            <a:avLst/>
          </a:prstGeom>
          <a:noFill/>
        </p:spPr>
        <p:txBody>
          <a:bodyPr wrap="none" rtlCol="0">
            <a:spAutoFit/>
          </a:bodyPr>
          <a:lstStyle/>
          <a:p>
            <a:pPr algn="ctr"/>
            <a:r>
              <a:rPr lang="ja-JP" altLang="en-US" sz="3600" dirty="0"/>
              <a:t>御清聴ありがとうございました</a:t>
            </a:r>
          </a:p>
        </p:txBody>
      </p:sp>
    </p:spTree>
    <p:extLst>
      <p:ext uri="{BB962C8B-B14F-4D97-AF65-F5344CB8AC3E}">
        <p14:creationId xmlns:p14="http://schemas.microsoft.com/office/powerpoint/2010/main" val="2817225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研究の背景</a:t>
            </a:r>
            <a:endParaRPr kumimoji="1" lang="ja-JP" altLang="en-US" dirty="0"/>
          </a:p>
        </p:txBody>
      </p:sp>
      <p:sp>
        <p:nvSpPr>
          <p:cNvPr id="3" name="コンテンツ プレースホルダー 2"/>
          <p:cNvSpPr>
            <a:spLocks noGrp="1"/>
          </p:cNvSpPr>
          <p:nvPr>
            <p:ph sz="quarter" idx="13"/>
          </p:nvPr>
        </p:nvSpPr>
        <p:spPr>
          <a:xfrm>
            <a:off x="507003" y="2187372"/>
            <a:ext cx="8129996" cy="3695904"/>
          </a:xfrm>
        </p:spPr>
        <p:txBody>
          <a:bodyPr>
            <a:normAutofit/>
          </a:bodyPr>
          <a:lstStyle/>
          <a:p>
            <a:pPr marL="0" indent="0">
              <a:buNone/>
            </a:pPr>
            <a:r>
              <a:rPr lang="ja-JP" altLang="en-US" dirty="0" smtClean="0"/>
              <a:t>                飛行ロボコン</a:t>
            </a:r>
            <a:r>
              <a:rPr lang="ja-JP" altLang="en-US" dirty="0"/>
              <a:t>出場</a:t>
            </a:r>
            <a:endParaRPr lang="en-US" altLang="ja-JP" dirty="0" smtClean="0"/>
          </a:p>
          <a:p>
            <a:pPr marL="0" indent="0">
              <a:buNone/>
            </a:pPr>
            <a:endParaRPr lang="en-US" altLang="ja-JP" dirty="0"/>
          </a:p>
          <a:p>
            <a:pPr marL="0" indent="0">
              <a:buNone/>
            </a:pPr>
            <a:endParaRPr lang="en-US" altLang="ja-JP" dirty="0" smtClean="0"/>
          </a:p>
          <a:p>
            <a:pPr marL="0" indent="0">
              <a:buNone/>
            </a:pPr>
            <a:r>
              <a:rPr lang="ja-JP" altLang="en-US" dirty="0" smtClean="0"/>
              <a:t>　縦安定がうまくいかず予選敗退</a:t>
            </a:r>
            <a:endParaRPr lang="en-US" altLang="ja-JP" dirty="0" smtClean="0"/>
          </a:p>
          <a:p>
            <a:pPr marL="0" indent="0">
              <a:buNone/>
            </a:pPr>
            <a:endParaRPr lang="en-US" altLang="ja-JP" dirty="0" smtClean="0"/>
          </a:p>
          <a:p>
            <a:pPr marL="0" indent="0">
              <a:buNone/>
            </a:pPr>
            <a:endParaRPr kumimoji="1" lang="en-US" altLang="ja-JP" dirty="0" smtClean="0"/>
          </a:p>
          <a:p>
            <a:pPr marL="0" indent="0">
              <a:buNone/>
            </a:pPr>
            <a:r>
              <a:rPr lang="ja-JP" altLang="en-US" dirty="0" smtClean="0"/>
              <a:t>　縦安定を気軽に勉強出来る教材</a:t>
            </a:r>
            <a:r>
              <a:rPr lang="ja-JP" altLang="en-US" dirty="0" smtClean="0">
                <a:solidFill>
                  <a:schemeClr val="accent1"/>
                </a:solidFill>
              </a:rPr>
              <a:t>✖</a:t>
            </a:r>
            <a:endParaRPr lang="en-US" altLang="ja-JP" dirty="0" smtClean="0">
              <a:solidFill>
                <a:schemeClr val="accent1"/>
              </a:solidFill>
            </a:endParaRPr>
          </a:p>
          <a:p>
            <a:pPr marL="0" indent="0">
              <a:buNone/>
            </a:pPr>
            <a:endParaRPr lang="en-US" altLang="ja-JP" dirty="0" smtClean="0"/>
          </a:p>
          <a:p>
            <a:pPr marL="0" indent="0">
              <a:buNone/>
            </a:pPr>
            <a:endParaRPr lang="en-US" altLang="ja-JP" dirty="0" smtClean="0"/>
          </a:p>
          <a:p>
            <a:pPr marL="0" indent="0">
              <a:buNone/>
            </a:pPr>
            <a:endParaRPr kumimoji="1" lang="ja-JP" altLang="en-US" dirty="0"/>
          </a:p>
        </p:txBody>
      </p:sp>
      <p:sp>
        <p:nvSpPr>
          <p:cNvPr id="6" name="スライド番号プレースホルダー 5"/>
          <p:cNvSpPr>
            <a:spLocks noGrp="1"/>
          </p:cNvSpPr>
          <p:nvPr>
            <p:ph type="sldNum" sz="quarter" idx="12"/>
          </p:nvPr>
        </p:nvSpPr>
        <p:spPr/>
        <p:txBody>
          <a:bodyPr/>
          <a:lstStyle/>
          <a:p>
            <a:fld id="{48F69794-196F-4958-868C-1DE37E8AF893}" type="slidenum">
              <a:rPr kumimoji="1" lang="ja-JP" altLang="en-US" sz="2000" smtClean="0"/>
              <a:t>3</a:t>
            </a:fld>
            <a:endParaRPr kumimoji="1" lang="ja-JP" altLang="en-US" sz="2000" dirty="0"/>
          </a:p>
        </p:txBody>
      </p:sp>
      <p:sp>
        <p:nvSpPr>
          <p:cNvPr id="4" name="下矢印 3"/>
          <p:cNvSpPr/>
          <p:nvPr/>
        </p:nvSpPr>
        <p:spPr>
          <a:xfrm>
            <a:off x="2390501" y="2958294"/>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9" name="図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4794" y="2649063"/>
            <a:ext cx="2850715" cy="2850715"/>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1524" y="4456909"/>
            <a:ext cx="469433" cy="536494"/>
          </a:xfrm>
          <a:prstGeom prst="rect">
            <a:avLst/>
          </a:prstGeom>
        </p:spPr>
      </p:pic>
    </p:spTree>
    <p:extLst>
      <p:ext uri="{BB962C8B-B14F-4D97-AF65-F5344CB8AC3E}">
        <p14:creationId xmlns:p14="http://schemas.microsoft.com/office/powerpoint/2010/main" val="200753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sz="quarter" idx="13"/>
          </p:nvPr>
        </p:nvSpPr>
        <p:spPr>
          <a:xfrm>
            <a:off x="528576" y="1416606"/>
            <a:ext cx="7772870" cy="2473085"/>
          </a:xfrm>
        </p:spPr>
        <p:txBody>
          <a:bodyPr>
            <a:normAutofit/>
          </a:bodyPr>
          <a:lstStyle/>
          <a:p>
            <a:pPr marL="0" indent="0">
              <a:buNone/>
            </a:pPr>
            <a:endParaRPr lang="en-US" altLang="ja-JP" sz="3600" dirty="0"/>
          </a:p>
          <a:p>
            <a:pPr marL="0" indent="0" algn="ctr">
              <a:buNone/>
            </a:pPr>
            <a:r>
              <a:rPr lang="ja-JP" altLang="en-US" sz="3600" dirty="0"/>
              <a:t>飛行原理を知らない人でも</a:t>
            </a:r>
            <a:endParaRPr lang="en-US" altLang="ja-JP" sz="3600" dirty="0"/>
          </a:p>
          <a:p>
            <a:pPr marL="0" indent="0" algn="ctr">
              <a:buNone/>
            </a:pPr>
            <a:r>
              <a:rPr lang="ja-JP" altLang="en-US" sz="3600" dirty="0" smtClean="0"/>
              <a:t>分かる縦安定教材</a:t>
            </a:r>
            <a:r>
              <a:rPr lang="ja-JP" altLang="en-US" sz="3600" dirty="0"/>
              <a:t>の開発</a:t>
            </a:r>
          </a:p>
        </p:txBody>
      </p:sp>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4</a:t>
            </a:fld>
            <a:endParaRPr kumimoji="1"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19381" y="3889691"/>
            <a:ext cx="2658114" cy="199358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095" y="3889691"/>
            <a:ext cx="2724813" cy="2043609"/>
          </a:xfrm>
          <a:prstGeom prst="rect">
            <a:avLst/>
          </a:prstGeom>
        </p:spPr>
      </p:pic>
    </p:spTree>
    <p:extLst>
      <p:ext uri="{BB962C8B-B14F-4D97-AF65-F5344CB8AC3E}">
        <p14:creationId xmlns:p14="http://schemas.microsoft.com/office/powerpoint/2010/main" val="2210844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機体選定方法</a:t>
            </a:r>
            <a:endParaRPr kumimoji="1" lang="ja-JP" altLang="en-US" dirty="0"/>
          </a:p>
        </p:txBody>
      </p:sp>
      <p:sp>
        <p:nvSpPr>
          <p:cNvPr id="3" name="コンテンツ プレースホルダー 2"/>
          <p:cNvSpPr>
            <a:spLocks noGrp="1"/>
          </p:cNvSpPr>
          <p:nvPr>
            <p:ph sz="quarter" idx="13"/>
          </p:nvPr>
        </p:nvSpPr>
        <p:spPr/>
        <p:txBody>
          <a:bodyPr/>
          <a:lstStyle/>
          <a:p>
            <a:pPr marL="0" indent="0">
              <a:buNone/>
            </a:pPr>
            <a:r>
              <a:rPr lang="ja-JP" altLang="en-US" dirty="0" smtClean="0"/>
              <a:t>　　１から航空工学の勉強</a:t>
            </a:r>
            <a:r>
              <a:rPr lang="ja-JP" altLang="en-US" dirty="0" smtClean="0">
                <a:solidFill>
                  <a:schemeClr val="accent1"/>
                </a:solidFill>
              </a:rPr>
              <a:t>✖</a:t>
            </a:r>
            <a:endParaRPr lang="en-US" altLang="ja-JP" dirty="0" smtClean="0">
              <a:solidFill>
                <a:schemeClr val="accent1"/>
              </a:solidFill>
            </a:endParaRPr>
          </a:p>
          <a:p>
            <a:pPr marL="0" indent="0">
              <a:buNone/>
            </a:pPr>
            <a:endParaRPr lang="en-US" altLang="ja-JP" dirty="0">
              <a:solidFill>
                <a:schemeClr val="accent1"/>
              </a:solidFill>
            </a:endParaRPr>
          </a:p>
          <a:p>
            <a:pPr marL="0" indent="0">
              <a:buNone/>
            </a:pPr>
            <a:r>
              <a:rPr lang="ja-JP" altLang="en-US" dirty="0">
                <a:solidFill>
                  <a:schemeClr val="accent1"/>
                </a:solidFill>
              </a:rPr>
              <a:t>　</a:t>
            </a:r>
            <a:r>
              <a:rPr lang="ja-JP" altLang="en-US" dirty="0" smtClean="0">
                <a:solidFill>
                  <a:schemeClr val="accent1"/>
                </a:solidFill>
              </a:rPr>
              <a:t>　　　　</a:t>
            </a:r>
            <a:endParaRPr lang="en-US" altLang="ja-JP" dirty="0">
              <a:solidFill>
                <a:schemeClr val="accent1"/>
              </a:solidFill>
            </a:endParaRPr>
          </a:p>
          <a:p>
            <a:pPr marL="0" indent="0">
              <a:buNone/>
            </a:pPr>
            <a:r>
              <a:rPr lang="en-US" altLang="ja-JP" dirty="0" smtClean="0">
                <a:solidFill>
                  <a:schemeClr val="accent1"/>
                </a:solidFill>
              </a:rPr>
              <a:t>      </a:t>
            </a:r>
            <a:r>
              <a:rPr lang="ja-JP" altLang="en-US" dirty="0" smtClean="0"/>
              <a:t>既存の機体を参考に製作</a:t>
            </a:r>
            <a:endParaRPr lang="en-US" altLang="ja-JP" dirty="0"/>
          </a:p>
          <a:p>
            <a:pPr marL="0" indent="0">
              <a:buNone/>
            </a:pPr>
            <a:endParaRPr kumimoji="1" lang="en-US" altLang="ja-JP" dirty="0" smtClean="0"/>
          </a:p>
          <a:p>
            <a:pPr marL="0" indent="0">
              <a:buNone/>
            </a:pPr>
            <a:endParaRPr lang="en-US" altLang="ja-JP" dirty="0"/>
          </a:p>
          <a:p>
            <a:pPr marL="0" indent="0">
              <a:buNone/>
            </a:pPr>
            <a:r>
              <a:rPr kumimoji="1" lang="en-US" altLang="ja-JP" dirty="0" smtClean="0"/>
              <a:t>      </a:t>
            </a:r>
            <a:r>
              <a:rPr kumimoji="1" lang="ja-JP" altLang="en-US" dirty="0" smtClean="0"/>
              <a:t>数ある中で</a:t>
            </a:r>
            <a:r>
              <a:rPr kumimoji="1" lang="ja-JP" altLang="en-US" dirty="0" smtClean="0">
                <a:solidFill>
                  <a:schemeClr val="accent1"/>
                </a:solidFill>
              </a:rPr>
              <a:t>戦闘機</a:t>
            </a:r>
            <a:r>
              <a:rPr kumimoji="1" lang="ja-JP" altLang="en-US" dirty="0" smtClean="0"/>
              <a:t>を選定</a:t>
            </a:r>
            <a:endParaRPr kumimoji="1" lang="ja-JP" altLang="en-US" dirty="0"/>
          </a:p>
        </p:txBody>
      </p:sp>
      <p:sp>
        <p:nvSpPr>
          <p:cNvPr id="4" name="スライド番号プレースホルダー 3"/>
          <p:cNvSpPr>
            <a:spLocks noGrp="1"/>
          </p:cNvSpPr>
          <p:nvPr>
            <p:ph type="sldNum" sz="quarter" idx="12"/>
          </p:nvPr>
        </p:nvSpPr>
        <p:spPr/>
        <p:txBody>
          <a:bodyPr/>
          <a:lstStyle/>
          <a:p>
            <a:fld id="{48F69794-196F-4958-868C-1DE37E8AF893}" type="slidenum">
              <a:rPr lang="ja-JP" altLang="en-US" smtClean="0"/>
              <a:pPr/>
              <a:t>5</a:t>
            </a:fld>
            <a:endParaRPr lang="ja-JP" altLang="en-US" dirty="0"/>
          </a:p>
        </p:txBody>
      </p:sp>
      <p:sp>
        <p:nvSpPr>
          <p:cNvPr id="5" name="下矢印 4"/>
          <p:cNvSpPr/>
          <p:nvPr/>
        </p:nvSpPr>
        <p:spPr>
          <a:xfrm>
            <a:off x="2184762" y="3056391"/>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下矢印 5"/>
          <p:cNvSpPr/>
          <p:nvPr/>
        </p:nvSpPr>
        <p:spPr>
          <a:xfrm>
            <a:off x="2184762" y="4553710"/>
            <a:ext cx="411480" cy="509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7" name="図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49091" y="2560937"/>
            <a:ext cx="3036418" cy="3036418"/>
          </a:xfrm>
          <a:prstGeom prst="rect">
            <a:avLst/>
          </a:prstGeom>
        </p:spPr>
      </p:pic>
    </p:spTree>
    <p:extLst>
      <p:ext uri="{BB962C8B-B14F-4D97-AF65-F5344CB8AC3E}">
        <p14:creationId xmlns:p14="http://schemas.microsoft.com/office/powerpoint/2010/main" val="3013461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モデルに選んだ機体</a:t>
            </a:r>
            <a:endParaRPr kumimoji="1" lang="ja-JP" altLang="en-US" dirty="0"/>
          </a:p>
        </p:txBody>
      </p:sp>
      <p:sp>
        <p:nvSpPr>
          <p:cNvPr id="3" name="コンテンツ プレースホルダー 2"/>
          <p:cNvSpPr>
            <a:spLocks noGrp="1"/>
          </p:cNvSpPr>
          <p:nvPr>
            <p:ph sz="quarter" idx="13"/>
          </p:nvPr>
        </p:nvSpPr>
        <p:spPr>
          <a:xfrm>
            <a:off x="685330" y="2385605"/>
            <a:ext cx="7772870" cy="2815045"/>
          </a:xfrm>
        </p:spPr>
        <p:txBody>
          <a:bodyPr/>
          <a:lstStyle/>
          <a:p>
            <a:pPr marL="0" indent="0">
              <a:buNone/>
            </a:pPr>
            <a:r>
              <a:rPr lang="ja-JP" altLang="en-US" dirty="0" smtClean="0"/>
              <a:t>　　　　　零戦                                         　　　</a:t>
            </a:r>
            <a:r>
              <a:rPr lang="ja-JP" altLang="en-US" dirty="0"/>
              <a:t>グラマン</a:t>
            </a:r>
          </a:p>
          <a:p>
            <a:pPr marL="0" indent="0">
              <a:buNone/>
            </a:pPr>
            <a:r>
              <a:rPr lang="ja-JP" altLang="en-US" dirty="0" smtClean="0"/>
              <a:t>　　</a:t>
            </a:r>
            <a:endParaRPr kumimoji="1" lang="ja-JP" altLang="en-US" dirty="0"/>
          </a:p>
        </p:txBody>
      </p:sp>
      <p:sp>
        <p:nvSpPr>
          <p:cNvPr id="6" name="スライド番号プレースホルダー 5"/>
          <p:cNvSpPr>
            <a:spLocks noGrp="1"/>
          </p:cNvSpPr>
          <p:nvPr>
            <p:ph type="sldNum" sz="quarter" idx="12"/>
          </p:nvPr>
        </p:nvSpPr>
        <p:spPr/>
        <p:txBody>
          <a:bodyPr/>
          <a:lstStyle/>
          <a:p>
            <a:fld id="{48F69794-196F-4958-868C-1DE37E8AF893}" type="slidenum">
              <a:rPr kumimoji="1" lang="ja-JP" altLang="en-US" smtClean="0"/>
              <a:t>6</a:t>
            </a:fld>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330" y="3227534"/>
            <a:ext cx="3422938" cy="2281958"/>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2102" y="3226559"/>
            <a:ext cx="3423407" cy="2282933"/>
          </a:xfrm>
          <a:prstGeom prst="rect">
            <a:avLst/>
          </a:prstGeom>
        </p:spPr>
      </p:pic>
    </p:spTree>
    <p:extLst>
      <p:ext uri="{BB962C8B-B14F-4D97-AF65-F5344CB8AC3E}">
        <p14:creationId xmlns:p14="http://schemas.microsoft.com/office/powerpoint/2010/main" val="734357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図面</a:t>
            </a:r>
            <a:r>
              <a:rPr lang="ja-JP" altLang="en-US" dirty="0" smtClean="0"/>
              <a:t>製作方法</a:t>
            </a:r>
            <a:endParaRPr kumimoji="1" lang="ja-JP" altLang="en-US" dirty="0"/>
          </a:p>
        </p:txBody>
      </p:sp>
      <p:pic>
        <p:nvPicPr>
          <p:cNvPr id="9" name="コンテンツ プレースホルダー 8"/>
          <p:cNvPicPr>
            <a:picLocks noGrp="1" noChangeAspect="1"/>
          </p:cNvPicPr>
          <p:nvPr>
            <p:ph sz="quarter" idx="13"/>
          </p:nvPr>
        </p:nvPicPr>
        <p:blipFill>
          <a:blip r:embed="rId2" cstate="email">
            <a:extLst>
              <a:ext uri="{28A0092B-C50C-407E-A947-70E740481C1C}">
                <a14:useLocalDpi xmlns:a14="http://schemas.microsoft.com/office/drawing/2010/main"/>
              </a:ext>
            </a:extLst>
          </a:blip>
          <a:stretch>
            <a:fillRect/>
          </a:stretch>
        </p:blipFill>
        <p:spPr>
          <a:xfrm>
            <a:off x="1986791" y="2780952"/>
            <a:ext cx="4954338" cy="3467449"/>
          </a:xfrm>
        </p:spPr>
      </p:pic>
      <p:sp>
        <p:nvSpPr>
          <p:cNvPr id="4" name="スライド番号プレースホルダー 3"/>
          <p:cNvSpPr>
            <a:spLocks noGrp="1"/>
          </p:cNvSpPr>
          <p:nvPr>
            <p:ph type="sldNum" sz="quarter" idx="12"/>
          </p:nvPr>
        </p:nvSpPr>
        <p:spPr/>
        <p:txBody>
          <a:bodyPr/>
          <a:lstStyle/>
          <a:p>
            <a:fld id="{48F69794-196F-4958-868C-1DE37E8AF893}" type="slidenum">
              <a:rPr kumimoji="1" lang="ja-JP" altLang="en-US" smtClean="0"/>
              <a:t>7</a:t>
            </a:fld>
            <a:endParaRPr kumimoji="1" lang="ja-JP" altLang="en-US" dirty="0"/>
          </a:p>
        </p:txBody>
      </p:sp>
      <p:sp>
        <p:nvSpPr>
          <p:cNvPr id="11" name="テキスト ボックス 10"/>
          <p:cNvSpPr txBox="1"/>
          <p:nvPr/>
        </p:nvSpPr>
        <p:spPr>
          <a:xfrm>
            <a:off x="4692917" y="2144846"/>
            <a:ext cx="1045479" cy="369332"/>
          </a:xfrm>
          <a:prstGeom prst="rect">
            <a:avLst/>
          </a:prstGeom>
          <a:noFill/>
          <a:ln>
            <a:solidFill>
              <a:srgbClr val="FF0000"/>
            </a:solidFill>
          </a:ln>
        </p:spPr>
        <p:txBody>
          <a:bodyPr wrap="none" rtlCol="0">
            <a:spAutoFit/>
          </a:bodyPr>
          <a:lstStyle/>
          <a:p>
            <a:r>
              <a:rPr lang="en-US" altLang="ja-JP" dirty="0" smtClean="0"/>
              <a:t>140[mm</a:t>
            </a:r>
            <a:r>
              <a:rPr lang="en-US" altLang="ja-JP" dirty="0"/>
              <a:t>]</a:t>
            </a:r>
            <a:endParaRPr lang="ja-JP" altLang="en-US" dirty="0"/>
          </a:p>
        </p:txBody>
      </p:sp>
      <p:sp>
        <p:nvSpPr>
          <p:cNvPr id="6" name="テキスト ボックス 5"/>
          <p:cNvSpPr txBox="1"/>
          <p:nvPr/>
        </p:nvSpPr>
        <p:spPr>
          <a:xfrm>
            <a:off x="7663143" y="1891278"/>
            <a:ext cx="1045479" cy="369332"/>
          </a:xfrm>
          <a:prstGeom prst="rect">
            <a:avLst/>
          </a:prstGeom>
          <a:noFill/>
          <a:ln>
            <a:solidFill>
              <a:srgbClr val="FF0000"/>
            </a:solidFill>
          </a:ln>
        </p:spPr>
        <p:txBody>
          <a:bodyPr wrap="none" rtlCol="0">
            <a:spAutoFit/>
          </a:bodyPr>
          <a:lstStyle/>
          <a:p>
            <a:r>
              <a:rPr lang="en-US" altLang="ja-JP" dirty="0" smtClean="0"/>
              <a:t>180[mm]</a:t>
            </a:r>
            <a:endParaRPr kumimoji="1" lang="ja-JP" altLang="en-US" dirty="0"/>
          </a:p>
        </p:txBody>
      </p:sp>
      <p:sp>
        <p:nvSpPr>
          <p:cNvPr id="7" name="テキスト ボックス 6"/>
          <p:cNvSpPr txBox="1"/>
          <p:nvPr/>
        </p:nvSpPr>
        <p:spPr>
          <a:xfrm>
            <a:off x="1245807" y="1923658"/>
            <a:ext cx="1454728" cy="369332"/>
          </a:xfrm>
          <a:prstGeom prst="rect">
            <a:avLst/>
          </a:prstGeom>
          <a:noFill/>
        </p:spPr>
        <p:txBody>
          <a:bodyPr wrap="square" rtlCol="0">
            <a:spAutoFit/>
          </a:bodyPr>
          <a:lstStyle/>
          <a:p>
            <a:r>
              <a:rPr kumimoji="1" lang="ja-JP" altLang="en-US" dirty="0" smtClean="0"/>
              <a:t>実際の寸法</a:t>
            </a:r>
            <a:r>
              <a:rPr kumimoji="1" lang="en-US" altLang="ja-JP" dirty="0" smtClean="0"/>
              <a:t>=                                                                                                      </a:t>
            </a:r>
            <a:endParaRPr kumimoji="1" lang="ja-JP" altLang="en-US" dirty="0"/>
          </a:p>
        </p:txBody>
      </p:sp>
      <p:cxnSp>
        <p:nvCxnSpPr>
          <p:cNvPr id="10" name="直線コネクタ 9"/>
          <p:cNvCxnSpPr/>
          <p:nvPr/>
        </p:nvCxnSpPr>
        <p:spPr>
          <a:xfrm>
            <a:off x="2645702" y="2075944"/>
            <a:ext cx="318654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715746" y="2161008"/>
            <a:ext cx="2031325" cy="369332"/>
          </a:xfrm>
          <a:prstGeom prst="rect">
            <a:avLst/>
          </a:prstGeom>
          <a:noFill/>
        </p:spPr>
        <p:txBody>
          <a:bodyPr wrap="none" rtlCol="0">
            <a:spAutoFit/>
          </a:bodyPr>
          <a:lstStyle/>
          <a:p>
            <a:r>
              <a:rPr kumimoji="1" lang="ja-JP" altLang="en-US" dirty="0" smtClean="0"/>
              <a:t>図面の胴体の長さ</a:t>
            </a:r>
            <a:endParaRPr kumimoji="1" lang="ja-JP" altLang="en-US" dirty="0"/>
          </a:p>
        </p:txBody>
      </p:sp>
      <p:sp>
        <p:nvSpPr>
          <p:cNvPr id="22" name="テキスト ボックス 21"/>
          <p:cNvSpPr txBox="1"/>
          <p:nvPr/>
        </p:nvSpPr>
        <p:spPr>
          <a:xfrm>
            <a:off x="2645702" y="1716199"/>
            <a:ext cx="2262158" cy="369332"/>
          </a:xfrm>
          <a:prstGeom prst="rect">
            <a:avLst/>
          </a:prstGeom>
          <a:noFill/>
        </p:spPr>
        <p:txBody>
          <a:bodyPr wrap="none" rtlCol="0">
            <a:spAutoFit/>
          </a:bodyPr>
          <a:lstStyle/>
          <a:p>
            <a:r>
              <a:rPr lang="ja-JP" altLang="en-US" dirty="0" smtClean="0"/>
              <a:t>測りたい部分の長さ</a:t>
            </a:r>
            <a:endParaRPr kumimoji="1" lang="ja-JP" altLang="en-US" dirty="0"/>
          </a:p>
        </p:txBody>
      </p:sp>
      <p:sp>
        <p:nvSpPr>
          <p:cNvPr id="26" name="テキスト ボックス 25"/>
          <p:cNvSpPr txBox="1"/>
          <p:nvPr/>
        </p:nvSpPr>
        <p:spPr>
          <a:xfrm>
            <a:off x="5746232" y="1923658"/>
            <a:ext cx="1986441" cy="369332"/>
          </a:xfrm>
          <a:prstGeom prst="rect">
            <a:avLst/>
          </a:prstGeom>
          <a:noFill/>
        </p:spPr>
        <p:txBody>
          <a:bodyPr wrap="none" rtlCol="0">
            <a:spAutoFit/>
          </a:bodyPr>
          <a:lstStyle/>
          <a:p>
            <a:r>
              <a:rPr kumimoji="1" lang="en-US" altLang="ja-JP" dirty="0" smtClean="0"/>
              <a:t>×</a:t>
            </a:r>
            <a:r>
              <a:rPr kumimoji="1" lang="ja-JP" altLang="en-US" dirty="0" smtClean="0"/>
              <a:t>ストローの長さ</a:t>
            </a:r>
            <a:endParaRPr kumimoji="1" lang="ja-JP" altLang="en-US" dirty="0"/>
          </a:p>
        </p:txBody>
      </p:sp>
      <p:cxnSp>
        <p:nvCxnSpPr>
          <p:cNvPr id="28" name="直線矢印コネクタ 27"/>
          <p:cNvCxnSpPr/>
          <p:nvPr/>
        </p:nvCxnSpPr>
        <p:spPr>
          <a:xfrm flipH="1">
            <a:off x="3338945" y="3546765"/>
            <a:ext cx="1408128" cy="1385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4809937" y="1663291"/>
            <a:ext cx="928459" cy="369332"/>
          </a:xfrm>
          <a:prstGeom prst="rect">
            <a:avLst/>
          </a:prstGeom>
          <a:noFill/>
          <a:ln>
            <a:solidFill>
              <a:srgbClr val="FF0000"/>
            </a:solidFill>
          </a:ln>
        </p:spPr>
        <p:txBody>
          <a:bodyPr wrap="none" rtlCol="0">
            <a:spAutoFit/>
          </a:bodyPr>
          <a:lstStyle/>
          <a:p>
            <a:r>
              <a:rPr kumimoji="1" lang="en-US" altLang="ja-JP" dirty="0" smtClean="0"/>
              <a:t>80[mm]</a:t>
            </a:r>
            <a:endParaRPr kumimoji="1" lang="ja-JP" altLang="en-US" dirty="0"/>
          </a:p>
        </p:txBody>
      </p:sp>
      <p:sp>
        <p:nvSpPr>
          <p:cNvPr id="40" name="テキスト ボックス 39"/>
          <p:cNvSpPr txBox="1"/>
          <p:nvPr/>
        </p:nvSpPr>
        <p:spPr>
          <a:xfrm>
            <a:off x="1361140" y="1532313"/>
            <a:ext cx="1045479" cy="369332"/>
          </a:xfrm>
          <a:prstGeom prst="rect">
            <a:avLst/>
          </a:prstGeom>
          <a:noFill/>
          <a:ln>
            <a:solidFill>
              <a:srgbClr val="FF0000"/>
            </a:solidFill>
          </a:ln>
        </p:spPr>
        <p:txBody>
          <a:bodyPr wrap="none" rtlCol="0">
            <a:spAutoFit/>
          </a:bodyPr>
          <a:lstStyle/>
          <a:p>
            <a:r>
              <a:rPr kumimoji="1" lang="en-US" altLang="ja-JP" dirty="0" smtClean="0"/>
              <a:t>103[mm]</a:t>
            </a:r>
            <a:endParaRPr kumimoji="1" lang="ja-JP" altLang="en-US" dirty="0"/>
          </a:p>
        </p:txBody>
      </p:sp>
    </p:spTree>
    <p:extLst>
      <p:ext uri="{BB962C8B-B14F-4D97-AF65-F5344CB8AC3E}">
        <p14:creationId xmlns:p14="http://schemas.microsoft.com/office/powerpoint/2010/main" val="27408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完成図面</a:t>
            </a:r>
            <a:endParaRPr kumimoji="1" lang="ja-JP" altLang="en-US" dirty="0"/>
          </a:p>
        </p:txBody>
      </p:sp>
      <p:sp>
        <p:nvSpPr>
          <p:cNvPr id="3" name="テキスト プレースホルダー 2"/>
          <p:cNvSpPr>
            <a:spLocks noGrp="1"/>
          </p:cNvSpPr>
          <p:nvPr>
            <p:ph type="body" idx="1"/>
          </p:nvPr>
        </p:nvSpPr>
        <p:spPr>
          <a:xfrm>
            <a:off x="845106" y="2214695"/>
            <a:ext cx="3655106" cy="679994"/>
          </a:xfrm>
        </p:spPr>
        <p:txBody>
          <a:bodyPr/>
          <a:lstStyle/>
          <a:p>
            <a:r>
              <a:rPr kumimoji="1" lang="ja-JP" altLang="en-US" dirty="0" smtClean="0"/>
              <a:t>　　　　零戦</a:t>
            </a:r>
            <a:endParaRPr kumimoji="1" lang="ja-JP" altLang="en-US" dirty="0"/>
          </a:p>
        </p:txBody>
      </p:sp>
      <p:pic>
        <p:nvPicPr>
          <p:cNvPr id="8" name="コンテンツ プレースホルダー 7"/>
          <p:cNvPicPr>
            <a:picLocks noGrp="1" noChangeAspect="1"/>
          </p:cNvPicPr>
          <p:nvPr>
            <p:ph sz="quarter" idx="13"/>
          </p:nvPr>
        </p:nvPicPr>
        <p:blipFill>
          <a:blip r:embed="rId2" cstate="email">
            <a:extLst>
              <a:ext uri="{28A0092B-C50C-407E-A947-70E740481C1C}">
                <a14:useLocalDpi xmlns:a14="http://schemas.microsoft.com/office/drawing/2010/main"/>
              </a:ext>
            </a:extLst>
          </a:blip>
          <a:stretch>
            <a:fillRect/>
          </a:stretch>
        </p:blipFill>
        <p:spPr>
          <a:xfrm>
            <a:off x="863614" y="2894689"/>
            <a:ext cx="3343829" cy="1465570"/>
          </a:xfrm>
        </p:spPr>
      </p:pic>
      <p:sp>
        <p:nvSpPr>
          <p:cNvPr id="5" name="テキスト プレースホルダー 4"/>
          <p:cNvSpPr>
            <a:spLocks noGrp="1"/>
          </p:cNvSpPr>
          <p:nvPr>
            <p:ph type="body" sz="quarter" idx="3"/>
          </p:nvPr>
        </p:nvSpPr>
        <p:spPr>
          <a:xfrm>
            <a:off x="4797317" y="2217134"/>
            <a:ext cx="3661353" cy="679994"/>
          </a:xfrm>
        </p:spPr>
        <p:txBody>
          <a:bodyPr/>
          <a:lstStyle/>
          <a:p>
            <a:r>
              <a:rPr kumimoji="1" lang="ja-JP" altLang="en-US" dirty="0" smtClean="0"/>
              <a:t>　　　グラマン</a:t>
            </a:r>
            <a:endParaRPr kumimoji="1" lang="ja-JP" altLang="en-US" dirty="0"/>
          </a:p>
        </p:txBody>
      </p:sp>
      <p:pic>
        <p:nvPicPr>
          <p:cNvPr id="9" name="コンテンツ プレースホルダー 8"/>
          <p:cNvPicPr>
            <a:picLocks noGrp="1" noChangeAspect="1"/>
          </p:cNvPicPr>
          <p:nvPr>
            <p:ph sz="quarter" idx="14"/>
          </p:nvPr>
        </p:nvPicPr>
        <p:blipFill>
          <a:blip r:embed="rId3" cstate="email">
            <a:extLst>
              <a:ext uri="{28A0092B-C50C-407E-A947-70E740481C1C}">
                <a14:useLocalDpi xmlns:a14="http://schemas.microsoft.com/office/drawing/2010/main"/>
              </a:ext>
            </a:extLst>
          </a:blip>
          <a:stretch>
            <a:fillRect/>
          </a:stretch>
        </p:blipFill>
        <p:spPr>
          <a:xfrm>
            <a:off x="1136366" y="4490866"/>
            <a:ext cx="2798323" cy="1501183"/>
          </a:xfrm>
        </p:spPr>
      </p:pic>
      <p:sp>
        <p:nvSpPr>
          <p:cNvPr id="7" name="スライド番号プレースホルダー 6"/>
          <p:cNvSpPr>
            <a:spLocks noGrp="1"/>
          </p:cNvSpPr>
          <p:nvPr>
            <p:ph type="sldNum" sz="quarter" idx="12"/>
          </p:nvPr>
        </p:nvSpPr>
        <p:spPr/>
        <p:txBody>
          <a:bodyPr/>
          <a:lstStyle/>
          <a:p>
            <a:fld id="{48F69794-196F-4958-868C-1DE37E8AF893}" type="slidenum">
              <a:rPr kumimoji="1" lang="ja-JP" altLang="en-US" smtClean="0"/>
              <a:t>8</a:t>
            </a:fld>
            <a:endParaRPr kumimoji="1" lang="ja-JP" altLang="en-US" dirty="0"/>
          </a:p>
        </p:txBody>
      </p:sp>
      <p:pic>
        <p:nvPicPr>
          <p:cNvPr id="10" name="図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93242" y="2894689"/>
            <a:ext cx="3172397" cy="1390900"/>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80512" y="4490865"/>
            <a:ext cx="2797855" cy="1501183"/>
          </a:xfrm>
          <a:prstGeom prst="rect">
            <a:avLst/>
          </a:prstGeom>
        </p:spPr>
      </p:pic>
    </p:spTree>
    <p:extLst>
      <p:ext uri="{BB962C8B-B14F-4D97-AF65-F5344CB8AC3E}">
        <p14:creationId xmlns:p14="http://schemas.microsoft.com/office/powerpoint/2010/main" val="903746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翼製作後</a:t>
            </a:r>
            <a:endParaRPr kumimoji="1" lang="ja-JP" altLang="en-US" dirty="0"/>
          </a:p>
        </p:txBody>
      </p:sp>
      <p:sp>
        <p:nvSpPr>
          <p:cNvPr id="3" name="スライド番号プレースホルダー 2"/>
          <p:cNvSpPr>
            <a:spLocks noGrp="1"/>
          </p:cNvSpPr>
          <p:nvPr>
            <p:ph type="sldNum" sz="quarter" idx="12"/>
          </p:nvPr>
        </p:nvSpPr>
        <p:spPr/>
        <p:txBody>
          <a:bodyPr/>
          <a:lstStyle/>
          <a:p>
            <a:fld id="{48F69794-196F-4958-868C-1DE37E8AF893}" type="slidenum">
              <a:rPr kumimoji="1" lang="ja-JP" altLang="en-US" smtClean="0"/>
              <a:t>9</a:t>
            </a:fld>
            <a:endParaRPr kumimoji="1" lang="ja-JP" altLang="en-US" dirty="0"/>
          </a:p>
        </p:txBody>
      </p:sp>
      <p:sp>
        <p:nvSpPr>
          <p:cNvPr id="6" name="テキスト ボックス 5"/>
          <p:cNvSpPr txBox="1"/>
          <p:nvPr/>
        </p:nvSpPr>
        <p:spPr>
          <a:xfrm>
            <a:off x="2693714" y="2214695"/>
            <a:ext cx="646331" cy="369332"/>
          </a:xfrm>
          <a:prstGeom prst="rect">
            <a:avLst/>
          </a:prstGeom>
          <a:noFill/>
        </p:spPr>
        <p:txBody>
          <a:bodyPr wrap="none" rtlCol="0">
            <a:spAutoFit/>
          </a:bodyPr>
          <a:lstStyle/>
          <a:p>
            <a:r>
              <a:rPr kumimoji="1" lang="ja-JP" altLang="en-US" dirty="0" smtClean="0"/>
              <a:t>主翼</a:t>
            </a:r>
            <a:endParaRPr kumimoji="1"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01161" y="1873851"/>
            <a:ext cx="2474980" cy="1051019"/>
          </a:xfrm>
          <a:prstGeom prst="rect">
            <a:avLst/>
          </a:prstGeom>
        </p:spPr>
      </p:pic>
      <p:sp>
        <p:nvSpPr>
          <p:cNvPr id="9" name="テキスト ボックス 8"/>
          <p:cNvSpPr txBox="1"/>
          <p:nvPr/>
        </p:nvSpPr>
        <p:spPr>
          <a:xfrm>
            <a:off x="2462881" y="3864319"/>
            <a:ext cx="1107996" cy="369332"/>
          </a:xfrm>
          <a:prstGeom prst="rect">
            <a:avLst/>
          </a:prstGeom>
          <a:noFill/>
        </p:spPr>
        <p:txBody>
          <a:bodyPr wrap="none" rtlCol="0">
            <a:spAutoFit/>
          </a:bodyPr>
          <a:lstStyle/>
          <a:p>
            <a:r>
              <a:rPr kumimoji="1" lang="ja-JP" altLang="en-US" dirty="0" smtClean="0"/>
              <a:t>水平尾翼</a:t>
            </a:r>
            <a:endParaRPr kumimoji="1" lang="ja-JP" altLang="en-US" dirty="0"/>
          </a:p>
        </p:txBody>
      </p:sp>
      <p:sp>
        <p:nvSpPr>
          <p:cNvPr id="8" name="テキスト ボックス 7"/>
          <p:cNvSpPr txBox="1"/>
          <p:nvPr/>
        </p:nvSpPr>
        <p:spPr>
          <a:xfrm>
            <a:off x="2413395" y="5413471"/>
            <a:ext cx="1107996" cy="369332"/>
          </a:xfrm>
          <a:prstGeom prst="rect">
            <a:avLst/>
          </a:prstGeom>
          <a:noFill/>
        </p:spPr>
        <p:txBody>
          <a:bodyPr wrap="none" rtlCol="0">
            <a:spAutoFit/>
          </a:bodyPr>
          <a:lstStyle/>
          <a:p>
            <a:r>
              <a:rPr kumimoji="1" lang="ja-JP" altLang="en-US" dirty="0" smtClean="0"/>
              <a:t>垂直尾翼</a:t>
            </a:r>
            <a:endParaRPr kumimoji="1" lang="en-US" altLang="ja-JP" dirty="0" smtClean="0"/>
          </a:p>
        </p:txBody>
      </p:sp>
      <p:pic>
        <p:nvPicPr>
          <p:cNvPr id="11" name="図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9912" y="5056330"/>
            <a:ext cx="1017478" cy="1083614"/>
          </a:xfrm>
          <a:prstGeom prst="rect">
            <a:avLst/>
          </a:prstGeom>
        </p:spPr>
      </p:pic>
      <p:sp>
        <p:nvSpPr>
          <p:cNvPr id="14" name="角丸四角形 13"/>
          <p:cNvSpPr/>
          <p:nvPr/>
        </p:nvSpPr>
        <p:spPr>
          <a:xfrm>
            <a:off x="2096590" y="1723141"/>
            <a:ext cx="4950822" cy="1365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2096590" y="3319318"/>
            <a:ext cx="4950822" cy="1365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2096590" y="4915495"/>
            <a:ext cx="4950822" cy="1365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9733" y="3683726"/>
            <a:ext cx="2000403" cy="654299"/>
          </a:xfrm>
          <a:prstGeom prst="rect">
            <a:avLst/>
          </a:prstGeom>
        </p:spPr>
      </p:pic>
    </p:spTree>
    <p:extLst>
      <p:ext uri="{BB962C8B-B14F-4D97-AF65-F5344CB8AC3E}">
        <p14:creationId xmlns:p14="http://schemas.microsoft.com/office/powerpoint/2010/main" val="3597777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しずく</Template>
  <TotalTime>10548</TotalTime>
  <Words>473</Words>
  <Application>Microsoft Office PowerPoint</Application>
  <PresentationFormat>画面に合わせる (4:3)</PresentationFormat>
  <Paragraphs>160</Paragraphs>
  <Slides>24</Slides>
  <Notes>1</Notes>
  <HiddenSlides>0</HiddenSlides>
  <MMClips>7</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メイリオ</vt:lpstr>
      <vt:lpstr>游ゴシック</vt:lpstr>
      <vt:lpstr>Arial</vt:lpstr>
      <vt:lpstr>Calibri</vt:lpstr>
      <vt:lpstr>しずく</vt:lpstr>
      <vt:lpstr>長距離飛行する ストロー飛行機の製作</vt:lpstr>
      <vt:lpstr>飛行ロボットコンテスト</vt:lpstr>
      <vt:lpstr>研究の背景</vt:lpstr>
      <vt:lpstr>研究目的</vt:lpstr>
      <vt:lpstr>機体選定方法</vt:lpstr>
      <vt:lpstr>モデルに選んだ機体</vt:lpstr>
      <vt:lpstr>図面製作方法</vt:lpstr>
      <vt:lpstr>完成図面</vt:lpstr>
      <vt:lpstr>翼製作後</vt:lpstr>
      <vt:lpstr>接着方法</vt:lpstr>
      <vt:lpstr>ストロー投射実験</vt:lpstr>
      <vt:lpstr>ストロー投射試験</vt:lpstr>
      <vt:lpstr>抵抗調査実験</vt:lpstr>
      <vt:lpstr>抵抗調査(横)</vt:lpstr>
      <vt:lpstr>抵抗調査(縦)</vt:lpstr>
      <vt:lpstr>零戦完成機体</vt:lpstr>
      <vt:lpstr>グラマン完成機体</vt:lpstr>
      <vt:lpstr>飛行機の縦安定</vt:lpstr>
      <vt:lpstr>空力中心が重心位置より前の場合</vt:lpstr>
      <vt:lpstr>空力中心が重心位置より後の場合</vt:lpstr>
      <vt:lpstr>空力中心と重心位置が同じ場合</vt:lpstr>
      <vt:lpstr>まとめ</vt:lpstr>
      <vt:lpstr>今後の課題</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長い距離飛ぶストロー 飛行機の作成</dc:title>
  <dc:creator>北川鼓太朗</dc:creator>
  <cp:lastModifiedBy>北川鼓太朗</cp:lastModifiedBy>
  <cp:revision>106</cp:revision>
  <cp:lastPrinted>2018-01-30T07:46:43Z</cp:lastPrinted>
  <dcterms:created xsi:type="dcterms:W3CDTF">2018-01-16T08:30:27Z</dcterms:created>
  <dcterms:modified xsi:type="dcterms:W3CDTF">2018-02-15T08:31:43Z</dcterms:modified>
</cp:coreProperties>
</file>